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2.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46"/>
  </p:notesMasterIdLst>
  <p:handoutMasterIdLst>
    <p:handoutMasterId r:id="rId47"/>
  </p:handoutMasterIdLst>
  <p:sldIdLst>
    <p:sldId id="512" r:id="rId2"/>
    <p:sldId id="380" r:id="rId3"/>
    <p:sldId id="467" r:id="rId4"/>
    <p:sldId id="470" r:id="rId5"/>
    <p:sldId id="471" r:id="rId6"/>
    <p:sldId id="510" r:id="rId7"/>
    <p:sldId id="472" r:id="rId8"/>
    <p:sldId id="513" r:id="rId9"/>
    <p:sldId id="473" r:id="rId10"/>
    <p:sldId id="474" r:id="rId11"/>
    <p:sldId id="475" r:id="rId12"/>
    <p:sldId id="476" r:id="rId13"/>
    <p:sldId id="477" r:id="rId14"/>
    <p:sldId id="478" r:id="rId15"/>
    <p:sldId id="479" r:id="rId16"/>
    <p:sldId id="483" r:id="rId17"/>
    <p:sldId id="484" r:id="rId18"/>
    <p:sldId id="485" r:id="rId19"/>
    <p:sldId id="486" r:id="rId20"/>
    <p:sldId id="487" r:id="rId21"/>
    <p:sldId id="488" r:id="rId22"/>
    <p:sldId id="489" r:id="rId23"/>
    <p:sldId id="490" r:id="rId24"/>
    <p:sldId id="491" r:id="rId25"/>
    <p:sldId id="492" r:id="rId26"/>
    <p:sldId id="493" r:id="rId27"/>
    <p:sldId id="494" r:id="rId28"/>
    <p:sldId id="495" r:id="rId29"/>
    <p:sldId id="496" r:id="rId30"/>
    <p:sldId id="480" r:id="rId31"/>
    <p:sldId id="481" r:id="rId32"/>
    <p:sldId id="482" r:id="rId33"/>
    <p:sldId id="497" r:id="rId34"/>
    <p:sldId id="498" r:id="rId35"/>
    <p:sldId id="499" r:id="rId36"/>
    <p:sldId id="500" r:id="rId37"/>
    <p:sldId id="501" r:id="rId38"/>
    <p:sldId id="502" r:id="rId39"/>
    <p:sldId id="503" r:id="rId40"/>
    <p:sldId id="504" r:id="rId41"/>
    <p:sldId id="506" r:id="rId42"/>
    <p:sldId id="505" r:id="rId43"/>
    <p:sldId id="507" r:id="rId44"/>
    <p:sldId id="509" r:id="rId45"/>
  </p:sldIdLst>
  <p:sldSz cx="9144000" cy="6858000" type="screen4x3"/>
  <p:notesSz cx="6858000" cy="9144000"/>
  <p:custDataLst>
    <p:tags r:id="rId4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veronica bashian" initials="vb" lastIdx="6" clrIdx="0"/>
  <p:cmAuthor id="2" name="Milap Solanki" initials="MS"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FA3"/>
    <a:srgbClr val="FDB940"/>
    <a:srgbClr val="D4EAE4"/>
    <a:srgbClr val="0015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horzBarState="maximized">
    <p:restoredLeft sz="34567" autoAdjust="0"/>
    <p:restoredTop sz="90171" autoAdjust="0"/>
  </p:normalViewPr>
  <p:slideViewPr>
    <p:cSldViewPr>
      <p:cViewPr varScale="1">
        <p:scale>
          <a:sx n="99" d="100"/>
          <a:sy n="99" d="100"/>
        </p:scale>
        <p:origin x="916" y="7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notesViewPr>
    <p:cSldViewPr>
      <p:cViewPr>
        <p:scale>
          <a:sx n="61" d="100"/>
          <a:sy n="61" d="100"/>
        </p:scale>
        <p:origin x="552" y="17"/>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handoutMaster" Target="handoutMasters/handoutMaster1.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gs" Target="tags/tag1.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D8D874E-E9D5-433B-A149-BDF6BFDD40A8}" type="datetimeFigureOut">
              <a:rPr lang="en-US" smtClean="0"/>
              <a:pPr/>
              <a:t>7/26/2021</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0DCAA22-461C-45B4-A301-BFCA580174EF}" type="slidenum">
              <a:rPr lang="en-US" smtClean="0"/>
              <a:pPr/>
              <a:t>‹#›</a:t>
            </a:fld>
            <a:endParaRPr lang="en-US" dirty="0"/>
          </a:p>
        </p:txBody>
      </p:sp>
    </p:spTree>
    <p:extLst>
      <p:ext uri="{BB962C8B-B14F-4D97-AF65-F5344CB8AC3E}">
        <p14:creationId xmlns:p14="http://schemas.microsoft.com/office/powerpoint/2010/main" val="490192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051F04-9E25-42C3-8BC5-EC2E8469D95E}" type="datetimeFigureOut">
              <a:rPr lang="en-US" smtClean="0"/>
              <a:pPr/>
              <a:t>7/26/2021</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3D6722-9B4D-4E29-B226-C325925A8118}" type="slidenum">
              <a:rPr lang="en-US" smtClean="0"/>
              <a:pPr/>
              <a:t>‹#›</a:t>
            </a:fld>
            <a:endParaRPr lang="en-US" dirty="0"/>
          </a:p>
        </p:txBody>
      </p:sp>
    </p:spTree>
    <p:extLst>
      <p:ext uri="{BB962C8B-B14F-4D97-AF65-F5344CB8AC3E}">
        <p14:creationId xmlns:p14="http://schemas.microsoft.com/office/powerpoint/2010/main" val="352959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dirty="0"/>
              <a:t>If this PowerPoint presentation contains mathematical equations, you may need to check that your computer has the following installed:</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a:t>1) </a:t>
            </a:r>
            <a:r>
              <a:rPr lang="en-IN" dirty="0" err="1"/>
              <a:t>MathType</a:t>
            </a:r>
            <a:r>
              <a:rPr lang="en-IN" dirty="0"/>
              <a:t> Plugin</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a:t>2) Math Player (free versions available)</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a:t>3) NVDA Reader (free versions available)</a:t>
            </a:r>
          </a:p>
          <a:p>
            <a:pPr marL="0" marR="0" indent="0" algn="l" defTabSz="914400" rtl="0" eaLnBrk="1" fontAlgn="auto" latinLnBrk="0" hangingPunct="1">
              <a:lnSpc>
                <a:spcPct val="100000"/>
              </a:lnSpc>
              <a:spcBef>
                <a:spcPts val="0"/>
              </a:spcBef>
              <a:spcAft>
                <a:spcPts val="0"/>
              </a:spcAft>
              <a:buClrTx/>
              <a:buSzTx/>
              <a:buFontTx/>
              <a:buNone/>
              <a:tabLst/>
              <a:defRPr/>
            </a:pPr>
            <a:endParaRPr lang="en-IN"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ea typeface="ＭＳ Ｐゴシック" pitchFamily="34" charset="-128"/>
              </a:rPr>
              <a:t>Welcome to this Organizational Behavior course that uses the 18</a:t>
            </a:r>
            <a:r>
              <a:rPr lang="en-US" baseline="30000" dirty="0">
                <a:ea typeface="ＭＳ Ｐゴシック" pitchFamily="34" charset="-128"/>
              </a:rPr>
              <a:t>th</a:t>
            </a:r>
            <a:r>
              <a:rPr lang="en-US" dirty="0">
                <a:ea typeface="ＭＳ Ｐゴシック" pitchFamily="34" charset="-128"/>
              </a:rPr>
              <a:t> edition of the textbook, </a:t>
            </a:r>
            <a:r>
              <a:rPr lang="en-US" i="1" dirty="0">
                <a:ea typeface="ＭＳ Ｐゴシック" pitchFamily="34" charset="-128"/>
              </a:rPr>
              <a:t>Organizational Behavior</a:t>
            </a:r>
            <a:r>
              <a:rPr lang="en-US" dirty="0">
                <a:ea typeface="ＭＳ Ｐゴシック" pitchFamily="34" charset="-128"/>
              </a:rPr>
              <a:t> by Robbins and Judge. This is considered among the most widely used OB textbooks in the world. Robbins and Judge are recognized as definitive aggregators of OB concepts, applications, and practices. The course and this book will provide you with a resource that will benefit you throughout your degree program and your professional life.</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a:t>
            </a:fld>
            <a:endParaRPr lang="en-US" dirty="0"/>
          </a:p>
        </p:txBody>
      </p:sp>
    </p:spTree>
    <p:extLst>
      <p:ext uri="{BB962C8B-B14F-4D97-AF65-F5344CB8AC3E}">
        <p14:creationId xmlns:p14="http://schemas.microsoft.com/office/powerpoint/2010/main" val="19990111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dirty="0">
                <a:ea typeface="ＭＳ Ｐゴシック" pitchFamily="34" charset="-128"/>
              </a:rPr>
              <a:t>Managers who were high performing in these activities were found to be fast-tracked through organizational promotion.</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10</a:t>
            </a:fld>
            <a:endParaRPr lang="en-US" dirty="0"/>
          </a:p>
        </p:txBody>
      </p:sp>
    </p:spTree>
    <p:extLst>
      <p:ext uri="{BB962C8B-B14F-4D97-AF65-F5344CB8AC3E}">
        <p14:creationId xmlns:p14="http://schemas.microsoft.com/office/powerpoint/2010/main" val="41158141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i="1" dirty="0">
                <a:ea typeface="ＭＳ Ｐゴシック" pitchFamily="34" charset="-128"/>
              </a:rPr>
              <a:t>Organizational behavior (OB) </a:t>
            </a:r>
            <a:r>
              <a:rPr lang="en-US" dirty="0">
                <a:ea typeface="ＭＳ Ｐゴシック" pitchFamily="34" charset="-128"/>
              </a:rPr>
              <a:t>is a field of study that investigates the impact that individuals, groups, and structure have on behavior within organizations for the purpose of applying such knowledge toward</a:t>
            </a:r>
            <a:r>
              <a:rPr lang="en-US" baseline="0" dirty="0">
                <a:ea typeface="ＭＳ Ｐゴシック" pitchFamily="34" charset="-128"/>
              </a:rPr>
              <a:t> improving an organization’s effectiveness</a:t>
            </a:r>
            <a:r>
              <a:rPr lang="en-US" dirty="0">
                <a:ea typeface="ＭＳ Ｐゴシック" pitchFamily="34" charset="-128"/>
              </a:rPr>
              <a:t>. More specifically, OB explores motivation, leader behavior and power, interpersonal communication, group structure and processes, attitude development and perception, change processes, conflict and negotiation, and work design.</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11</a:t>
            </a:fld>
            <a:endParaRPr lang="en-US" dirty="0"/>
          </a:p>
        </p:txBody>
      </p:sp>
    </p:spTree>
    <p:extLst>
      <p:ext uri="{BB962C8B-B14F-4D97-AF65-F5344CB8AC3E}">
        <p14:creationId xmlns:p14="http://schemas.microsoft.com/office/powerpoint/2010/main" val="24366191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dirty="0">
                <a:ea typeface="ＭＳ Ｐゴシック" pitchFamily="34" charset="-128"/>
              </a:rPr>
              <a:t>Many people say that the ideas and concepts of OB are common sense. However, the systematic study of OB has come closer to finding ways to predict the behavior of individuals and groups through</a:t>
            </a:r>
            <a:r>
              <a:rPr lang="en-US" baseline="0" dirty="0">
                <a:ea typeface="ＭＳ Ｐゴシック" pitchFamily="34" charset="-128"/>
              </a:rPr>
              <a:t> </a:t>
            </a:r>
            <a:r>
              <a:rPr lang="en-US" dirty="0">
                <a:ea typeface="ＭＳ Ｐゴシック" pitchFamily="34" charset="-128"/>
              </a:rPr>
              <a:t>an understanding of the situation and composition of the people. Evidence-based management (EBM</a:t>
            </a:r>
            <a:r>
              <a:rPr lang="en-US" baseline="0" dirty="0">
                <a:ea typeface="ＭＳ Ｐゴシック" pitchFamily="34" charset="-128"/>
              </a:rPr>
              <a:t>) complements systematic study by basing managerial decisions on the best available scientific evidence.</a:t>
            </a:r>
            <a:endParaRPr lang="en-US" dirty="0">
              <a:ea typeface="ＭＳ Ｐゴシック" pitchFamily="34" charset="-128"/>
            </a:endParaRPr>
          </a:p>
          <a:p>
            <a:pPr eaLnBrk="1" hangingPunct="1">
              <a:spcBef>
                <a:spcPct val="0"/>
              </a:spcBef>
            </a:pPr>
            <a:endParaRPr lang="en-US" dirty="0">
              <a:ea typeface="ＭＳ Ｐゴシック" pitchFamily="34" charset="-128"/>
            </a:endParaRPr>
          </a:p>
          <a:p>
            <a:pPr eaLnBrk="1" hangingPunct="1">
              <a:spcBef>
                <a:spcPct val="0"/>
              </a:spcBef>
            </a:pPr>
            <a:r>
              <a:rPr lang="en-US" dirty="0">
                <a:ea typeface="ＭＳ Ｐゴシック" pitchFamily="34" charset="-128"/>
              </a:rPr>
              <a:t>“Intuition” is a decision-making approach advocated by numerous managers and pundits. However, if we make all decisions with intuition or gut instinct, we likely working with incomplete information. EBM and the systematic study of behavior enhance the understanding of these internal contributors to organizational behavior.</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12</a:t>
            </a:fld>
            <a:endParaRPr lang="en-US" dirty="0"/>
          </a:p>
        </p:txBody>
      </p:sp>
    </p:spTree>
    <p:extLst>
      <p:ext uri="{BB962C8B-B14F-4D97-AF65-F5344CB8AC3E}">
        <p14:creationId xmlns:p14="http://schemas.microsoft.com/office/powerpoint/2010/main" val="11070891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ea typeface="ＭＳ Ｐゴシック" pitchFamily="34" charset="-128"/>
              </a:rPr>
              <a:t>The recent availability of “big data” shows promise for the field of OB, potentially providing evidence that can be used to support intuition and experience.</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13</a:t>
            </a:fld>
            <a:endParaRPr lang="en-US" dirty="0"/>
          </a:p>
        </p:txBody>
      </p:sp>
    </p:spTree>
    <p:extLst>
      <p:ext uri="{BB962C8B-B14F-4D97-AF65-F5344CB8AC3E}">
        <p14:creationId xmlns:p14="http://schemas.microsoft.com/office/powerpoint/2010/main" val="36656770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ea typeface="ＭＳ Ｐゴシック" pitchFamily="34" charset="-128"/>
              </a:rPr>
              <a:t>OB is a behavioral social science that merges concepts from a number of different social sciences to apply specifically to the organizational setting at both the individual (or micro)</a:t>
            </a:r>
            <a:r>
              <a:rPr lang="en-US" baseline="0" dirty="0">
                <a:ea typeface="ＭＳ Ｐゴシック" pitchFamily="34" charset="-128"/>
              </a:rPr>
              <a:t> </a:t>
            </a:r>
            <a:r>
              <a:rPr lang="en-US" dirty="0">
                <a:ea typeface="ＭＳ Ｐゴシック" pitchFamily="34" charset="-128"/>
              </a:rPr>
              <a:t>and group (or macro)</a:t>
            </a:r>
            <a:r>
              <a:rPr lang="en-US" baseline="0" dirty="0">
                <a:ea typeface="ＭＳ Ｐゴシック" pitchFamily="34" charset="-128"/>
              </a:rPr>
              <a:t> </a:t>
            </a:r>
            <a:r>
              <a:rPr lang="en-US" dirty="0">
                <a:ea typeface="ＭＳ Ｐゴシック" pitchFamily="34" charset="-128"/>
              </a:rPr>
              <a:t>levels. The most significant social sciences are psychology, social psychology, sociology, and anthropology. Look at each for a moment.</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14</a:t>
            </a:fld>
            <a:endParaRPr lang="en-US" dirty="0"/>
          </a:p>
        </p:txBody>
      </p:sp>
    </p:spTree>
    <p:extLst>
      <p:ext uri="{BB962C8B-B14F-4D97-AF65-F5344CB8AC3E}">
        <p14:creationId xmlns:p14="http://schemas.microsoft.com/office/powerpoint/2010/main" val="35996841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2" eaLnBrk="1" hangingPunct="1">
              <a:spcBef>
                <a:spcPct val="0"/>
              </a:spcBef>
            </a:pPr>
            <a:r>
              <a:rPr lang="en-US" dirty="0">
                <a:ea typeface="ＭＳ Ｐゴシック" pitchFamily="34" charset="-128"/>
              </a:rPr>
              <a:t>This exhibit shows the contributions made by other disciplines to the development of organizational behavior. Notice the predominant areas of psychology, social psychology, sociology,</a:t>
            </a:r>
            <a:r>
              <a:rPr lang="en-US" baseline="0" dirty="0">
                <a:ea typeface="ＭＳ Ｐゴシック" pitchFamily="34" charset="-128"/>
              </a:rPr>
              <a:t> and </a:t>
            </a:r>
            <a:r>
              <a:rPr lang="en-US" dirty="0">
                <a:ea typeface="ＭＳ Ｐゴシック" pitchFamily="34" charset="-128"/>
              </a:rPr>
              <a:t>anthropology. Each of the disciplines has contributed specific concepts and theories to the study of OB and its increasing applications.</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15</a:t>
            </a:fld>
            <a:endParaRPr lang="en-US" dirty="0"/>
          </a:p>
        </p:txBody>
      </p:sp>
    </p:spTree>
    <p:extLst>
      <p:ext uri="{BB962C8B-B14F-4D97-AF65-F5344CB8AC3E}">
        <p14:creationId xmlns:p14="http://schemas.microsoft.com/office/powerpoint/2010/main" val="32918494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i="0" dirty="0">
                <a:latin typeface="Times New Roman" pitchFamily="18" charset="0"/>
                <a:ea typeface="ＭＳ Ｐゴシック" pitchFamily="34" charset="-128"/>
              </a:rPr>
              <a:t>Psychology</a:t>
            </a:r>
            <a:r>
              <a:rPr lang="en-US" dirty="0">
                <a:latin typeface="Times New Roman" pitchFamily="18" charset="0"/>
                <a:ea typeface="ＭＳ Ｐゴシック" pitchFamily="34" charset="-128"/>
              </a:rPr>
              <a:t> focuses on the individual level by seeking to measure, explain, and sometimes change behaviors in individuals. This area of study offers insights into such areas as learning, training, decision-making, and employee selection.</a:t>
            </a:r>
          </a:p>
          <a:p>
            <a:pPr eaLnBrk="1" hangingPunct="1">
              <a:spcBef>
                <a:spcPct val="0"/>
              </a:spcBef>
            </a:pPr>
            <a:endParaRPr lang="en-US" dirty="0">
              <a:latin typeface="Times New Roman" pitchFamily="18" charset="0"/>
              <a:ea typeface="ＭＳ Ｐゴシック" pitchFamily="34" charset="-128"/>
            </a:endParaRPr>
          </a:p>
          <a:p>
            <a:pPr eaLnBrk="1" hangingPunct="1">
              <a:spcBef>
                <a:spcPct val="0"/>
              </a:spcBef>
            </a:pPr>
            <a:r>
              <a:rPr lang="en-US" dirty="0">
                <a:latin typeface="Times New Roman" pitchFamily="18" charset="0"/>
                <a:ea typeface="ＭＳ Ｐゴシック" pitchFamily="34" charset="-128"/>
              </a:rPr>
              <a:t>Social psychology moves beyond individual analysis to look at group behavior and how individuals can influence one</a:t>
            </a:r>
            <a:r>
              <a:rPr lang="en-US" baseline="0" dirty="0">
                <a:latin typeface="Times New Roman" pitchFamily="18" charset="0"/>
                <a:ea typeface="ＭＳ Ｐゴシック" pitchFamily="34" charset="-128"/>
              </a:rPr>
              <a:t> </a:t>
            </a:r>
            <a:r>
              <a:rPr lang="en-US" dirty="0">
                <a:latin typeface="Times New Roman" pitchFamily="18" charset="0"/>
                <a:ea typeface="ＭＳ Ｐゴシック" pitchFamily="34" charset="-128"/>
              </a:rPr>
              <a:t>another. It blends together sociology and psychology and looks primarily at change, communication, and group interactions.</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16</a:t>
            </a:fld>
            <a:endParaRPr lang="en-US" dirty="0"/>
          </a:p>
        </p:txBody>
      </p:sp>
    </p:spTree>
    <p:extLst>
      <p:ext uri="{BB962C8B-B14F-4D97-AF65-F5344CB8AC3E}">
        <p14:creationId xmlns:p14="http://schemas.microsoft.com/office/powerpoint/2010/main" val="25651270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dirty="0">
                <a:latin typeface="Times New Roman" pitchFamily="18" charset="0"/>
                <a:ea typeface="ＭＳ Ｐゴシック" pitchFamily="34" charset="-128"/>
              </a:rPr>
              <a:t>Sociology looks at the relationship between people and their environment. Sociologists’ main contribution to OB has been a better understanding of group behavior,</a:t>
            </a:r>
            <a:r>
              <a:rPr lang="en-US" baseline="0" dirty="0">
                <a:latin typeface="Times New Roman" pitchFamily="18" charset="0"/>
                <a:ea typeface="ＭＳ Ｐゴシック" pitchFamily="34" charset="-128"/>
              </a:rPr>
              <a:t> particularly in formal and complex organizations. Another</a:t>
            </a:r>
            <a:r>
              <a:rPr lang="en-US" dirty="0">
                <a:latin typeface="Times New Roman" pitchFamily="18" charset="0"/>
                <a:ea typeface="ＭＳ Ｐゴシック" pitchFamily="34" charset="-128"/>
              </a:rPr>
              <a:t> key area that sociologists contribute to in OB is organizational</a:t>
            </a:r>
            <a:r>
              <a:rPr lang="en-US" baseline="0" dirty="0">
                <a:latin typeface="Times New Roman" pitchFamily="18" charset="0"/>
                <a:ea typeface="ＭＳ Ｐゴシック" pitchFamily="34" charset="-128"/>
              </a:rPr>
              <a:t> </a:t>
            </a:r>
            <a:r>
              <a:rPr lang="en-US" dirty="0">
                <a:latin typeface="Times New Roman" pitchFamily="18" charset="0"/>
                <a:ea typeface="ＭＳ Ｐゴシック" pitchFamily="34" charset="-128"/>
              </a:rPr>
              <a:t>culture, a key factor in OB studies.</a:t>
            </a:r>
          </a:p>
          <a:p>
            <a:pPr eaLnBrk="1" hangingPunct="1">
              <a:spcBef>
                <a:spcPct val="0"/>
              </a:spcBef>
            </a:pPr>
            <a:endParaRPr lang="en-US" dirty="0">
              <a:latin typeface="Times New Roman" pitchFamily="18" charset="0"/>
              <a:ea typeface="ＭＳ Ｐゴシック" pitchFamily="34" charset="-128"/>
            </a:endParaRPr>
          </a:p>
          <a:p>
            <a:pPr eaLnBrk="1" hangingPunct="1">
              <a:spcBef>
                <a:spcPct val="0"/>
              </a:spcBef>
            </a:pPr>
            <a:r>
              <a:rPr lang="en-US" dirty="0">
                <a:latin typeface="Times New Roman" pitchFamily="18" charset="0"/>
                <a:ea typeface="ＭＳ Ｐゴシック" pitchFamily="34" charset="-128"/>
              </a:rPr>
              <a:t>Anthropologists study societies to learn about human beings and their activities. They help us understand the differences between different groups in terms of their values, attitudes, and behaviors.</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17</a:t>
            </a:fld>
            <a:endParaRPr lang="en-US" dirty="0"/>
          </a:p>
        </p:txBody>
      </p:sp>
    </p:spTree>
    <p:extLst>
      <p:ext uri="{BB962C8B-B14F-4D97-AF65-F5344CB8AC3E}">
        <p14:creationId xmlns:p14="http://schemas.microsoft.com/office/powerpoint/2010/main" val="17337582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latin typeface="Times New Roman" pitchFamily="18" charset="0"/>
                <a:ea typeface="ＭＳ Ｐゴシック" pitchFamily="34" charset="-128"/>
              </a:rPr>
              <a:t>There are few absolutes in organizational behavior. When making decisions, you must always take into account the situational factors that can change the relationship between two variables. Every situation has the potential to have unseen factors or even known factors that can change rapidly. Opening your minds to detecting these changes and unseen factors, and to being ready with optional responses, is essential to effective management.</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18</a:t>
            </a:fld>
            <a:endParaRPr lang="en-US" dirty="0"/>
          </a:p>
        </p:txBody>
      </p:sp>
    </p:spTree>
    <p:extLst>
      <p:ext uri="{BB962C8B-B14F-4D97-AF65-F5344CB8AC3E}">
        <p14:creationId xmlns:p14="http://schemas.microsoft.com/office/powerpoint/2010/main" val="32451169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dirty="0">
                <a:latin typeface="Times New Roman" pitchFamily="18" charset="0"/>
                <a:ea typeface="ＭＳ Ｐゴシック" pitchFamily="34" charset="-128"/>
              </a:rPr>
              <a:t>Today’s economic uncertainty has created new challenges in the workplace. This exhibit shows some of the types of options individuals may have or would like to have.</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19</a:t>
            </a:fld>
            <a:endParaRPr lang="en-US" dirty="0"/>
          </a:p>
        </p:txBody>
      </p:sp>
    </p:spTree>
    <p:extLst>
      <p:ext uri="{BB962C8B-B14F-4D97-AF65-F5344CB8AC3E}">
        <p14:creationId xmlns:p14="http://schemas.microsoft.com/office/powerpoint/2010/main" val="6993083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ea typeface="ＭＳ Ｐゴシック" pitchFamily="34" charset="-128"/>
              </a:rPr>
              <a:t>The first chapter entitled “What is Organizational Behavior,” begins by defining eight learning objectives for the chapter. These lay a foundational understanding for the origins of OB and its applications in management and organizational existence. You should focus on this chapter to ground yourself,</a:t>
            </a:r>
            <a:r>
              <a:rPr lang="en-US" baseline="0" dirty="0">
                <a:ea typeface="ＭＳ Ｐゴシック" pitchFamily="34" charset="-128"/>
              </a:rPr>
              <a:t> and </a:t>
            </a:r>
            <a:r>
              <a:rPr lang="en-US" dirty="0">
                <a:ea typeface="ＭＳ Ｐゴシック" pitchFamily="34" charset="-128"/>
              </a:rPr>
              <a:t>as a starting place for the more complex and significant concepts throughout the book. We will elaborate on each of these objectives to ensure that you acquire a base knowledge of the core OB competencies.</a:t>
            </a:r>
            <a:endParaRPr lang="en-US" altLang="en-US" sz="1200" dirty="0">
              <a:solidFill>
                <a:schemeClr val="tx1">
                  <a:lumMod val="75000"/>
                  <a:lumOff val="25000"/>
                </a:schemeClr>
              </a:solidFill>
              <a:ea typeface="ＭＳ Ｐゴシック" pitchFamily="34" charset="-128"/>
              <a:cs typeface="Lucida Sans Unicode" pitchFamily="34"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2</a:t>
            </a:fld>
            <a:endParaRPr lang="en-US" dirty="0"/>
          </a:p>
        </p:txBody>
      </p:sp>
    </p:spTree>
    <p:extLst>
      <p:ext uri="{BB962C8B-B14F-4D97-AF65-F5344CB8AC3E}">
        <p14:creationId xmlns:p14="http://schemas.microsoft.com/office/powerpoint/2010/main" val="32547142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dirty="0">
                <a:latin typeface="Times New Roman" pitchFamily="18" charset="0"/>
                <a:ea typeface="ＭＳ Ｐゴシック" pitchFamily="34" charset="-128"/>
              </a:rPr>
              <a:t>During economic difficulties, the need for effective management is heightened. Anyone can manage during good times; it is much tougher to manage effectively through economic struggles.</a:t>
            </a:r>
          </a:p>
          <a:p>
            <a:pPr eaLnBrk="1" hangingPunct="1">
              <a:spcBef>
                <a:spcPct val="0"/>
              </a:spcBef>
            </a:pPr>
            <a:endParaRPr lang="en-US" dirty="0">
              <a:latin typeface="Times New Roman" pitchFamily="18" charset="0"/>
              <a:ea typeface="ＭＳ Ｐゴシック" pitchFamily="34" charset="-128"/>
            </a:endParaRPr>
          </a:p>
          <a:p>
            <a:pPr eaLnBrk="1" hangingPunct="1">
              <a:spcBef>
                <a:spcPct val="0"/>
              </a:spcBef>
            </a:pPr>
            <a:r>
              <a:rPr lang="en-US" dirty="0">
                <a:latin typeface="Times New Roman" pitchFamily="18" charset="0"/>
                <a:ea typeface="ＭＳ Ｐゴシック" pitchFamily="34" charset="-128"/>
              </a:rPr>
              <a:t>In bad economic times, resource constraints may force managers to make tough decisions, such as whether to lay off employees. It can also be difficult to motivate employees when resources are limited. Moreover, managers must be able to deal with employees who are stressed about their futures.</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20</a:t>
            </a:fld>
            <a:endParaRPr lang="en-US" dirty="0"/>
          </a:p>
        </p:txBody>
      </p:sp>
    </p:spTree>
    <p:extLst>
      <p:ext uri="{BB962C8B-B14F-4D97-AF65-F5344CB8AC3E}">
        <p14:creationId xmlns:p14="http://schemas.microsoft.com/office/powerpoint/2010/main" val="37627585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dirty="0">
                <a:latin typeface="Times New Roman" pitchFamily="18" charset="0"/>
                <a:ea typeface="ＭＳ Ｐゴシック" pitchFamily="34" charset="-128"/>
              </a:rPr>
              <a:t>Globalization means that organizations now exist in an environment with no national borders. As a result, the manager’s job has changed. Managers today need to have a broader perspective when making decisions.</a:t>
            </a:r>
          </a:p>
          <a:p>
            <a:pPr eaLnBrk="1" hangingPunct="1">
              <a:spcBef>
                <a:spcPct val="0"/>
              </a:spcBef>
            </a:pPr>
            <a:endParaRPr lang="en-US" dirty="0">
              <a:latin typeface="Times New Roman" pitchFamily="18" charset="0"/>
              <a:ea typeface="ＭＳ Ｐゴシック" pitchFamily="34" charset="-128"/>
            </a:endParaRPr>
          </a:p>
          <a:p>
            <a:pPr eaLnBrk="1" hangingPunct="1">
              <a:spcBef>
                <a:spcPct val="0"/>
              </a:spcBef>
            </a:pPr>
            <a:r>
              <a:rPr lang="en-US" dirty="0">
                <a:latin typeface="Times New Roman" pitchFamily="18" charset="0"/>
                <a:ea typeface="ＭＳ Ｐゴシック" pitchFamily="34" charset="-128"/>
              </a:rPr>
              <a:t>As foreign assignments increase,</a:t>
            </a:r>
            <a:r>
              <a:rPr lang="en-US" baseline="0" dirty="0">
                <a:latin typeface="Times New Roman" pitchFamily="18" charset="0"/>
                <a:ea typeface="ＭＳ Ｐゴシック" pitchFamily="34" charset="-128"/>
              </a:rPr>
              <a:t> you </a:t>
            </a:r>
            <a:r>
              <a:rPr lang="en-US" dirty="0">
                <a:latin typeface="Times New Roman" pitchFamily="18" charset="0"/>
                <a:ea typeface="ＭＳ Ｐゴシック" pitchFamily="34" charset="-128"/>
              </a:rPr>
              <a:t>will need to be able to manage a workforce that is different than what you may be used to, and which may bring different needs, aspirations, and attitudes to the workplace.</a:t>
            </a:r>
          </a:p>
          <a:p>
            <a:pPr eaLnBrk="1" hangingPunct="1">
              <a:spcBef>
                <a:spcPct val="0"/>
              </a:spcBef>
            </a:pPr>
            <a:endParaRPr lang="en-US" dirty="0">
              <a:latin typeface="Times New Roman" pitchFamily="18" charset="0"/>
              <a:ea typeface="ＭＳ Ｐゴシック" pitchFamily="34" charset="-128"/>
            </a:endParaRPr>
          </a:p>
          <a:p>
            <a:pPr eaLnBrk="1" hangingPunct="1">
              <a:spcBef>
                <a:spcPct val="0"/>
              </a:spcBef>
            </a:pPr>
            <a:r>
              <a:rPr lang="en-US" dirty="0">
                <a:latin typeface="Times New Roman" pitchFamily="18" charset="0"/>
                <a:ea typeface="ＭＳ Ｐゴシック" pitchFamily="34" charset="-128"/>
              </a:rPr>
              <a:t>You will also have individuals who come from different cultures coming to work in your own country.</a:t>
            </a:r>
            <a:r>
              <a:rPr lang="en-US" baseline="0" dirty="0">
                <a:latin typeface="Times New Roman" pitchFamily="18" charset="0"/>
                <a:ea typeface="ＭＳ Ｐゴシック" pitchFamily="34" charset="-128"/>
              </a:rPr>
              <a:t> Y</a:t>
            </a:r>
            <a:r>
              <a:rPr lang="en-US" dirty="0">
                <a:latin typeface="Times New Roman" pitchFamily="18" charset="0"/>
                <a:ea typeface="ＭＳ Ｐゴシック" pitchFamily="34" charset="-128"/>
              </a:rPr>
              <a:t>ou will need to find ways to accommodate their needs and help them assimilate to your workplace culture.</a:t>
            </a:r>
          </a:p>
          <a:p>
            <a:pPr eaLnBrk="1" hangingPunct="1">
              <a:spcBef>
                <a:spcPct val="0"/>
              </a:spcBef>
            </a:pPr>
            <a:endParaRPr lang="en-US" dirty="0">
              <a:ea typeface="ＭＳ Ｐゴシック" pitchFamily="34" charset="-128"/>
            </a:endParaRPr>
          </a:p>
          <a:p>
            <a:pPr eaLnBrk="1" hangingPunct="1">
              <a:spcBef>
                <a:spcPct val="0"/>
              </a:spcBef>
            </a:pPr>
            <a:r>
              <a:rPr lang="en-US" dirty="0">
                <a:ea typeface="ＭＳ Ｐゴシック" pitchFamily="34" charset="-128"/>
              </a:rPr>
              <a:t>As more jobs move to countries with low-cost labor, managers will need to balance the needs of their organizations with the needs of the countries in which they operate.</a:t>
            </a:r>
          </a:p>
          <a:p>
            <a:pPr eaLnBrk="1" hangingPunct="1">
              <a:spcBef>
                <a:spcPct val="0"/>
              </a:spcBef>
            </a:pPr>
            <a:endParaRPr lang="en-US" dirty="0">
              <a:ea typeface="ＭＳ Ｐゴシック" pitchFamily="34" charset="-128"/>
            </a:endParaRPr>
          </a:p>
          <a:p>
            <a:pPr eaLnBrk="1" hangingPunct="1">
              <a:spcBef>
                <a:spcPct val="0"/>
              </a:spcBef>
            </a:pPr>
            <a:r>
              <a:rPr lang="en-US" dirty="0">
                <a:ea typeface="ＭＳ Ｐゴシック" pitchFamily="34" charset="-128"/>
              </a:rPr>
              <a:t>In the new global village, managers need to understand the implications of differing cultural and legal practices on their operations. Violating local regulations and practices could have serious consequences for the organization.</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21</a:t>
            </a:fld>
            <a:endParaRPr lang="en-US" dirty="0"/>
          </a:p>
        </p:txBody>
      </p:sp>
    </p:spTree>
    <p:extLst>
      <p:ext uri="{BB962C8B-B14F-4D97-AF65-F5344CB8AC3E}">
        <p14:creationId xmlns:p14="http://schemas.microsoft.com/office/powerpoint/2010/main" val="11649828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2"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ＭＳ Ｐゴシック" pitchFamily="-72" charset="-128"/>
                <a:cs typeface="+mn-cs"/>
              </a:rPr>
              <a:t>As students of OB, we can investigate what factors lead employees to make various choices and how their experiences affect their perceptions of their workplaces. In turn, this can help us predict organizational outcomes. As shown in the OB Poll for example, the days when women stayed home because it was expected are just a memory in some cultures, while in others, women still face significant barriers to entry into the workplace.</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22</a:t>
            </a:fld>
            <a:endParaRPr lang="en-US" dirty="0"/>
          </a:p>
        </p:txBody>
      </p:sp>
    </p:spTree>
    <p:extLst>
      <p:ext uri="{BB962C8B-B14F-4D97-AF65-F5344CB8AC3E}">
        <p14:creationId xmlns:p14="http://schemas.microsoft.com/office/powerpoint/2010/main" val="20204986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dirty="0">
                <a:latin typeface="Times New Roman" pitchFamily="18" charset="0"/>
                <a:ea typeface="ＭＳ Ｐゴシック" pitchFamily="34" charset="-128"/>
              </a:rPr>
              <a:t>As the borders are disappearing, we are seeing more and more heterogeneity in the workplace. Managers today need to embrace diversity and find ways to manage it effectively. The changing demographics have shifted management philosophy in a way that recognizes and utilizes differences to create productivity, profitability, and welcoming workplace cultures.</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23</a:t>
            </a:fld>
            <a:endParaRPr lang="en-US" dirty="0"/>
          </a:p>
        </p:txBody>
      </p:sp>
    </p:spTree>
    <p:extLst>
      <p:ext uri="{BB962C8B-B14F-4D97-AF65-F5344CB8AC3E}">
        <p14:creationId xmlns:p14="http://schemas.microsoft.com/office/powerpoint/2010/main" val="8337399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ea typeface="ＭＳ Ｐゴシック" pitchFamily="34" charset="-128"/>
              </a:rPr>
              <a:t>Many jobs today involve substantial interaction with customers. Managers can increase the chance that these interactions will be successful by focusing on employee attitudes and behavior. Companies need to develop customer-responsive cultures wherein employees are friendly and courteous, accessible, knowledgeable, prompt with their responses, and willing to do what is necessary to ensure that customers are satisfied.</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24</a:t>
            </a:fld>
            <a:endParaRPr lang="en-US" dirty="0"/>
          </a:p>
        </p:txBody>
      </p:sp>
    </p:spTree>
    <p:extLst>
      <p:ext uri="{BB962C8B-B14F-4D97-AF65-F5344CB8AC3E}">
        <p14:creationId xmlns:p14="http://schemas.microsoft.com/office/powerpoint/2010/main" val="238546964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ea typeface="ＭＳ Ｐゴシック" pitchFamily="34" charset="-128"/>
              </a:rPr>
              <a:t>Because</a:t>
            </a:r>
            <a:r>
              <a:rPr lang="en-US" baseline="0" dirty="0">
                <a:ea typeface="ＭＳ Ｐゴシック" pitchFamily="34" charset="-128"/>
              </a:rPr>
              <a:t> o</a:t>
            </a:r>
            <a:r>
              <a:rPr lang="en-US" dirty="0">
                <a:ea typeface="ＭＳ Ｐゴシック" pitchFamily="34" charset="-128"/>
              </a:rPr>
              <a:t>rganizations are composed of people,</a:t>
            </a:r>
            <a:r>
              <a:rPr lang="en-US" baseline="0" dirty="0">
                <a:ea typeface="ＭＳ Ｐゴシック" pitchFamily="34" charset="-128"/>
              </a:rPr>
              <a:t> o</a:t>
            </a:r>
            <a:r>
              <a:rPr lang="en-US" dirty="0">
                <a:ea typeface="ＭＳ Ｐゴシック" pitchFamily="34" charset="-128"/>
              </a:rPr>
              <a:t>rganizations cannot achieve desired outcomes without them. Therefore,</a:t>
            </a:r>
            <a:r>
              <a:rPr lang="en-US" baseline="0" dirty="0">
                <a:ea typeface="ＭＳ Ｐゴシック" pitchFamily="34" charset="-128"/>
              </a:rPr>
              <a:t> the s</a:t>
            </a:r>
            <a:r>
              <a:rPr lang="en-US" dirty="0">
                <a:ea typeface="ＭＳ Ｐゴシック" pitchFamily="34" charset="-128"/>
              </a:rPr>
              <a:t>kills to manage people successfully are essential to the effectiveness of anyone in a managerial or leadership role. OB provides the concepts and theories that help predict behavior to create a more effective organization, accomplishing desired goals.</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25</a:t>
            </a:fld>
            <a:endParaRPr lang="en-US" dirty="0"/>
          </a:p>
        </p:txBody>
      </p:sp>
    </p:spTree>
    <p:extLst>
      <p:ext uri="{BB962C8B-B14F-4D97-AF65-F5344CB8AC3E}">
        <p14:creationId xmlns:p14="http://schemas.microsoft.com/office/powerpoint/2010/main" val="162496693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ea typeface="ＭＳ Ｐゴシック" pitchFamily="34" charset="-128"/>
              </a:rPr>
              <a:t>Networked organizations are proliferating.</a:t>
            </a:r>
            <a:r>
              <a:rPr lang="en-US" baseline="0" dirty="0">
                <a:ea typeface="ＭＳ Ｐゴシック" pitchFamily="34" charset="-128"/>
              </a:rPr>
              <a:t> </a:t>
            </a:r>
            <a:r>
              <a:rPr lang="en-US" dirty="0">
                <a:ea typeface="ＭＳ Ｐゴシック" pitchFamily="34" charset="-128"/>
              </a:rPr>
              <a:t>These are organizations that are spread over geographic, time, or other boundaries and that are connected by technology. Managing and leading people who never see each other but who work together requires a different set of management and leadership skills.</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26</a:t>
            </a:fld>
            <a:endParaRPr lang="en-US" dirty="0"/>
          </a:p>
        </p:txBody>
      </p:sp>
    </p:spTree>
    <p:extLst>
      <p:ext uri="{BB962C8B-B14F-4D97-AF65-F5344CB8AC3E}">
        <p14:creationId xmlns:p14="http://schemas.microsoft.com/office/powerpoint/2010/main" val="397210881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ea typeface="ＭＳ Ｐゴシック" pitchFamily="34" charset="-128"/>
              </a:rPr>
              <a:t>Social media is a difficult issue for today’s manager, presenting both a challenge and an opportunity for OB.</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27</a:t>
            </a:fld>
            <a:endParaRPr lang="en-US" dirty="0"/>
          </a:p>
        </p:txBody>
      </p:sp>
    </p:spTree>
    <p:extLst>
      <p:ext uri="{BB962C8B-B14F-4D97-AF65-F5344CB8AC3E}">
        <p14:creationId xmlns:p14="http://schemas.microsoft.com/office/powerpoint/2010/main" val="87916918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ea typeface="ＭＳ Ｐゴシック" pitchFamily="34" charset="-128"/>
              </a:rPr>
              <a:t>Because of the expansion of networked business to global competition, time is no longer a definable boundary of organizational activity and personnel responsibility. Managers and leaders of organizations are challenged to help employees find ways to balance work and life roles to ensure they remain effective and viable members of the team. Employees who feel as though they don’t get a break and who believe they must work 24 hours a day can be less effective, suffering from burnout and dissatisfaction.</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28</a:t>
            </a:fld>
            <a:endParaRPr lang="en-US" dirty="0"/>
          </a:p>
        </p:txBody>
      </p:sp>
    </p:spTree>
    <p:extLst>
      <p:ext uri="{BB962C8B-B14F-4D97-AF65-F5344CB8AC3E}">
        <p14:creationId xmlns:p14="http://schemas.microsoft.com/office/powerpoint/2010/main" val="367755007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ea typeface="ＭＳ Ｐゴシック" pitchFamily="34" charset="-128"/>
              </a:rPr>
              <a:t>Creating a positive work environment has been found to be a basis for employee satisfaction, increased productivity, and longevity of skilled personnel. Responsibility for positive work environments is not a part of traditional management practice, but as the work environment has changed in terms of characteristics and behaviors of younger generations, the focus on making work a good place to be has become</a:t>
            </a:r>
            <a:r>
              <a:rPr lang="en-US" baseline="0" dirty="0">
                <a:ea typeface="ＭＳ Ｐゴシック" pitchFamily="34" charset="-128"/>
              </a:rPr>
              <a:t> more</a:t>
            </a:r>
            <a:r>
              <a:rPr lang="en-US" dirty="0">
                <a:ea typeface="ＭＳ Ｐゴシック" pitchFamily="34" charset="-128"/>
              </a:rPr>
              <a:t> important for success. </a:t>
            </a:r>
            <a:r>
              <a:rPr lang="en-US" i="1" dirty="0">
                <a:ea typeface="ＭＳ Ｐゴシック" pitchFamily="34" charset="-128"/>
              </a:rPr>
              <a:t>Positive organizational scholarship </a:t>
            </a:r>
            <a:r>
              <a:rPr lang="en-US" i="0" dirty="0">
                <a:ea typeface="ＭＳ Ｐゴシック" pitchFamily="34" charset="-128"/>
              </a:rPr>
              <a:t>studies what is “good” about organizations.</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29</a:t>
            </a:fld>
            <a:endParaRPr lang="en-US" dirty="0"/>
          </a:p>
        </p:txBody>
      </p:sp>
    </p:spTree>
    <p:extLst>
      <p:ext uri="{BB962C8B-B14F-4D97-AF65-F5344CB8AC3E}">
        <p14:creationId xmlns:p14="http://schemas.microsoft.com/office/powerpoint/2010/main" val="5183588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dirty="0">
                <a:latin typeface="Times New Roman" pitchFamily="18" charset="0"/>
                <a:ea typeface="ＭＳ Ｐゴシック" pitchFamily="34" charset="-128"/>
              </a:rPr>
              <a:t>Managers need a cadre of skills to create a productive workplace, including technical and quantitative skills. However, leadership and communication skills are critical to organizational success. When managers have solid interpersonal skills, there are positive work outcomes for the organization. These outcomes include lower turnover of strong employees, improved recruitment pools for filling employment positions, and a better bottom line.</a:t>
            </a:r>
            <a:endParaRPr lang="en-US" dirty="0">
              <a:ea typeface="ＭＳ Ｐゴシック" pitchFamily="34" charset="-128"/>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3</a:t>
            </a:fld>
            <a:endParaRPr lang="en-US" dirty="0"/>
          </a:p>
        </p:txBody>
      </p:sp>
    </p:spTree>
    <p:extLst>
      <p:ext uri="{BB962C8B-B14F-4D97-AF65-F5344CB8AC3E}">
        <p14:creationId xmlns:p14="http://schemas.microsoft.com/office/powerpoint/2010/main" val="109335603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base" latinLnBrk="0" hangingPunct="1">
              <a:lnSpc>
                <a:spcPct val="100000"/>
              </a:lnSpc>
              <a:spcBef>
                <a:spcPct val="0"/>
              </a:spcBef>
              <a:spcAft>
                <a:spcPct val="0"/>
              </a:spcAft>
              <a:buClrTx/>
              <a:buSzTx/>
              <a:buFontTx/>
              <a:buNone/>
              <a:tabLst/>
              <a:defRPr/>
            </a:pPr>
            <a:r>
              <a:rPr lang="en-US" dirty="0">
                <a:ea typeface="ＭＳ Ｐゴシック" pitchFamily="34" charset="-128"/>
              </a:rPr>
              <a:t>Increased scrutiny by society and governmental entities has increased business concerns with ethical behavior. Lapses in ethical behavior have resulted in everything ranging from public sanctions against businesses to legal penalties against a firm and its managers.</a:t>
            </a:r>
          </a:p>
          <a:p>
            <a:pPr marL="0" marR="0" indent="0" algn="l" defTabSz="457200" rtl="0" eaLnBrk="1" fontAlgn="base" latinLnBrk="0" hangingPunct="1">
              <a:lnSpc>
                <a:spcPct val="100000"/>
              </a:lnSpc>
              <a:spcBef>
                <a:spcPct val="0"/>
              </a:spcBef>
              <a:spcAft>
                <a:spcPct val="0"/>
              </a:spcAft>
              <a:buClrTx/>
              <a:buSzTx/>
              <a:buFontTx/>
              <a:buNone/>
              <a:tabLst/>
              <a:defRPr/>
            </a:pPr>
            <a:endParaRPr lang="en-US" i="1" dirty="0">
              <a:ea typeface="ＭＳ Ｐゴシック" pitchFamily="34" charset="-128"/>
            </a:endParaRPr>
          </a:p>
          <a:p>
            <a:pPr marL="0" marR="0" indent="0" algn="l" defTabSz="457200" rtl="0" eaLnBrk="1" fontAlgn="base" latinLnBrk="0" hangingPunct="1">
              <a:lnSpc>
                <a:spcPct val="100000"/>
              </a:lnSpc>
              <a:spcBef>
                <a:spcPct val="0"/>
              </a:spcBef>
              <a:spcAft>
                <a:spcPct val="0"/>
              </a:spcAft>
              <a:buClrTx/>
              <a:buSzTx/>
              <a:buFontTx/>
              <a:buNone/>
              <a:tabLst/>
              <a:defRPr/>
            </a:pPr>
            <a:r>
              <a:rPr lang="en-US" i="1" dirty="0">
                <a:ea typeface="ＭＳ Ｐゴシック" pitchFamily="34" charset="-128"/>
              </a:rPr>
              <a:t>Ethical dilemmas </a:t>
            </a:r>
            <a:r>
              <a:rPr lang="en-US" i="0" dirty="0">
                <a:ea typeface="ＭＳ Ｐゴシック" pitchFamily="34" charset="-128"/>
              </a:rPr>
              <a:t>require managers to make decisions involving right and wrong conduct. </a:t>
            </a:r>
            <a:r>
              <a:rPr lang="en-US" dirty="0">
                <a:ea typeface="ＭＳ Ｐゴシック" pitchFamily="34" charset="-128"/>
              </a:rPr>
              <a:t>Managers and leaders must clearly define what constitutes appropriate, ethical behavior by the organization and its people,</a:t>
            </a:r>
            <a:r>
              <a:rPr lang="en-US" baseline="0" dirty="0">
                <a:ea typeface="ＭＳ Ｐゴシック" pitchFamily="34" charset="-128"/>
              </a:rPr>
              <a:t> and they </a:t>
            </a:r>
            <a:r>
              <a:rPr lang="en-US" dirty="0">
                <a:ea typeface="ＭＳ Ｐゴシック" pitchFamily="34" charset="-128"/>
              </a:rPr>
              <a:t>must lead by example.</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30</a:t>
            </a:fld>
            <a:endParaRPr lang="en-US" dirty="0"/>
          </a:p>
        </p:txBody>
      </p:sp>
    </p:spTree>
    <p:extLst>
      <p:ext uri="{BB962C8B-B14F-4D97-AF65-F5344CB8AC3E}">
        <p14:creationId xmlns:p14="http://schemas.microsoft.com/office/powerpoint/2010/main" val="202285229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base" latinLnBrk="0" hangingPunct="1">
              <a:lnSpc>
                <a:spcPct val="100000"/>
              </a:lnSpc>
              <a:spcBef>
                <a:spcPct val="0"/>
              </a:spcBef>
              <a:spcAft>
                <a:spcPct val="0"/>
              </a:spcAft>
              <a:buClrTx/>
              <a:buSzTx/>
              <a:buFontTx/>
              <a:buNone/>
              <a:tabLst/>
              <a:defRPr/>
            </a:pPr>
            <a:r>
              <a:rPr lang="en-US" dirty="0">
                <a:ea typeface="ＭＳ Ｐゴシック" pitchFamily="34" charset="-128"/>
              </a:rPr>
              <a:t>This book proposes three types of variables</a:t>
            </a:r>
            <a:r>
              <a:rPr lang="en-US" sz="1200" kern="1200" dirty="0">
                <a:solidFill>
                  <a:schemeClr val="tx1"/>
                </a:solidFill>
                <a:effectLst/>
                <a:latin typeface="+mn-lt"/>
                <a:ea typeface="ＭＳ Ｐゴシック" pitchFamily="-72" charset="-128"/>
                <a:cs typeface="ＭＳ Ｐゴシック" pitchFamily="-72" charset="-128"/>
              </a:rPr>
              <a:t>—</a:t>
            </a:r>
            <a:r>
              <a:rPr lang="en-US" baseline="0" dirty="0">
                <a:ea typeface="ＭＳ Ｐゴシック" pitchFamily="34" charset="-128"/>
              </a:rPr>
              <a:t>inputs</a:t>
            </a:r>
            <a:r>
              <a:rPr lang="en-US" dirty="0">
                <a:ea typeface="ＭＳ Ｐゴシック" pitchFamily="34" charset="-128"/>
              </a:rPr>
              <a:t>, processes, and outcomes</a:t>
            </a:r>
            <a:r>
              <a:rPr lang="en-US" sz="1200" kern="1200" dirty="0">
                <a:solidFill>
                  <a:schemeClr val="tx1"/>
                </a:solidFill>
                <a:effectLst/>
                <a:latin typeface="+mn-lt"/>
                <a:ea typeface="ＭＳ Ｐゴシック" pitchFamily="-72" charset="-128"/>
                <a:cs typeface="ＭＳ Ｐゴシック" pitchFamily="-72" charset="-128"/>
              </a:rPr>
              <a:t>—</a:t>
            </a:r>
            <a:r>
              <a:rPr lang="en-US" baseline="0" dirty="0">
                <a:ea typeface="ＭＳ Ｐゴシック" pitchFamily="34" charset="-128"/>
              </a:rPr>
              <a:t>at </a:t>
            </a:r>
            <a:r>
              <a:rPr lang="en-US" dirty="0">
                <a:ea typeface="ＭＳ Ｐゴシック" pitchFamily="34" charset="-128"/>
              </a:rPr>
              <a:t>three levels of analysis: individual, group, and organizational.</a:t>
            </a:r>
          </a:p>
          <a:p>
            <a:pPr eaLnBrk="1" hangingPunct="1">
              <a:spcBef>
                <a:spcPct val="0"/>
              </a:spcBef>
            </a:pPr>
            <a:endParaRPr lang="en-US" dirty="0">
              <a:ea typeface="ＭＳ Ｐゴシック" pitchFamily="34" charset="-128"/>
            </a:endParaRPr>
          </a:p>
          <a:p>
            <a:pPr eaLnBrk="1" hangingPunct="1">
              <a:spcBef>
                <a:spcPct val="0"/>
              </a:spcBef>
            </a:pPr>
            <a:r>
              <a:rPr lang="en-US" dirty="0">
                <a:ea typeface="ＭＳ Ｐゴシック" pitchFamily="34" charset="-128"/>
              </a:rPr>
              <a:t>The basic OB model here</a:t>
            </a:r>
            <a:r>
              <a:rPr lang="en-US" baseline="0" dirty="0">
                <a:ea typeface="ＭＳ Ｐゴシック" pitchFamily="34" charset="-128"/>
              </a:rPr>
              <a:t> </a:t>
            </a:r>
            <a:r>
              <a:rPr lang="en-US" dirty="0">
                <a:ea typeface="ＭＳ Ｐゴシック" pitchFamily="34" charset="-128"/>
              </a:rPr>
              <a:t>proceeds from left to right, with inputs leading to processes and processes leading to outcomes. Notice that the model also shows that outcomes can influence inputs in the future.</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31</a:t>
            </a:fld>
            <a:endParaRPr lang="en-US" dirty="0"/>
          </a:p>
        </p:txBody>
      </p:sp>
    </p:spTree>
    <p:extLst>
      <p:ext uri="{BB962C8B-B14F-4D97-AF65-F5344CB8AC3E}">
        <p14:creationId xmlns:p14="http://schemas.microsoft.com/office/powerpoint/2010/main" val="408076720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i="1" dirty="0">
                <a:ea typeface="ＭＳ Ｐゴシック" pitchFamily="34" charset="-128"/>
              </a:rPr>
              <a:t>Inputs</a:t>
            </a:r>
            <a:r>
              <a:rPr lang="en-US" dirty="0">
                <a:ea typeface="ＭＳ Ｐゴシック" pitchFamily="34" charset="-128"/>
              </a:rPr>
              <a:t> are factors that exist in advance of the employment relationships. For example, individual diversity characteristics, personality, and values are shaped by a combination of an individual’s genetic inheritance and childhood environment.</a:t>
            </a:r>
          </a:p>
          <a:p>
            <a:pPr eaLnBrk="1" hangingPunct="1">
              <a:spcBef>
                <a:spcPct val="0"/>
              </a:spcBef>
            </a:pPr>
            <a:endParaRPr lang="en-US" dirty="0">
              <a:ea typeface="ＭＳ Ｐゴシック" pitchFamily="34" charset="-128"/>
            </a:endParaRPr>
          </a:p>
          <a:p>
            <a:pPr eaLnBrk="1" hangingPunct="1">
              <a:spcBef>
                <a:spcPct val="0"/>
              </a:spcBef>
            </a:pPr>
            <a:r>
              <a:rPr lang="en-US" dirty="0">
                <a:ea typeface="ＭＳ Ｐゴシック" pitchFamily="34" charset="-128"/>
              </a:rPr>
              <a:t>Group structure, roles, and team responsibilities are typically assigned immediately before or after a group is formed.</a:t>
            </a:r>
          </a:p>
          <a:p>
            <a:pPr eaLnBrk="1" hangingPunct="1">
              <a:spcBef>
                <a:spcPct val="0"/>
              </a:spcBef>
            </a:pPr>
            <a:endParaRPr lang="en-US" dirty="0">
              <a:ea typeface="ＭＳ Ｐゴシック" pitchFamily="34" charset="-128"/>
            </a:endParaRPr>
          </a:p>
          <a:p>
            <a:pPr eaLnBrk="1" hangingPunct="1">
              <a:spcBef>
                <a:spcPct val="0"/>
              </a:spcBef>
            </a:pPr>
            <a:r>
              <a:rPr lang="en-US" dirty="0">
                <a:ea typeface="ＭＳ Ｐゴシック" pitchFamily="34" charset="-128"/>
              </a:rPr>
              <a:t>Finally, organizational structure and culture are usually the result of years of development and change as the organization adapts to its environment and builds up customs and norms.</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32</a:t>
            </a:fld>
            <a:endParaRPr lang="en-US" dirty="0"/>
          </a:p>
        </p:txBody>
      </p:sp>
    </p:spTree>
    <p:extLst>
      <p:ext uri="{BB962C8B-B14F-4D97-AF65-F5344CB8AC3E}">
        <p14:creationId xmlns:p14="http://schemas.microsoft.com/office/powerpoint/2010/main" val="11370724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i="1" dirty="0">
                <a:ea typeface="ＭＳ Ｐゴシック" pitchFamily="34" charset="-128"/>
              </a:rPr>
              <a:t>Processes</a:t>
            </a:r>
            <a:r>
              <a:rPr lang="en-US" dirty="0">
                <a:ea typeface="ＭＳ Ｐゴシック" pitchFamily="34" charset="-128"/>
              </a:rPr>
              <a:t> are actions that individuals, groups, and organizations engage in as a result of inputs, and that lead to certain outcomes.</a:t>
            </a:r>
          </a:p>
          <a:p>
            <a:pPr eaLnBrk="1" hangingPunct="1">
              <a:spcBef>
                <a:spcPct val="0"/>
              </a:spcBef>
            </a:pPr>
            <a:endParaRPr lang="en-US" dirty="0">
              <a:ea typeface="ＭＳ Ｐゴシック" pitchFamily="34" charset="-128"/>
            </a:endParaRPr>
          </a:p>
          <a:p>
            <a:pPr eaLnBrk="1" hangingPunct="1">
              <a:spcBef>
                <a:spcPct val="0"/>
              </a:spcBef>
            </a:pPr>
            <a:r>
              <a:rPr lang="en-US" dirty="0">
                <a:ea typeface="ＭＳ Ｐゴシック" pitchFamily="34" charset="-128"/>
              </a:rPr>
              <a:t>At the individual level, processes include emotions and moods, motivation, perception, and decision</a:t>
            </a:r>
            <a:r>
              <a:rPr lang="en-US" baseline="0" dirty="0">
                <a:ea typeface="ＭＳ Ｐゴシック" pitchFamily="34" charset="-128"/>
              </a:rPr>
              <a:t>-</a:t>
            </a:r>
            <a:r>
              <a:rPr lang="en-US" dirty="0">
                <a:ea typeface="ＭＳ Ｐゴシック" pitchFamily="34" charset="-128"/>
              </a:rPr>
              <a:t>making.</a:t>
            </a:r>
          </a:p>
          <a:p>
            <a:pPr eaLnBrk="1" hangingPunct="1">
              <a:spcBef>
                <a:spcPct val="0"/>
              </a:spcBef>
            </a:pPr>
            <a:endParaRPr lang="en-US" dirty="0">
              <a:ea typeface="ＭＳ Ｐゴシック" pitchFamily="34" charset="-128"/>
            </a:endParaRPr>
          </a:p>
          <a:p>
            <a:pPr eaLnBrk="1" hangingPunct="1">
              <a:spcBef>
                <a:spcPct val="0"/>
              </a:spcBef>
            </a:pPr>
            <a:r>
              <a:rPr lang="en-US" dirty="0">
                <a:ea typeface="ＭＳ Ｐゴシック" pitchFamily="34" charset="-128"/>
              </a:rPr>
              <a:t>At the group level, they include communication, leadership, power and politics, and conflict and negotiation.</a:t>
            </a:r>
          </a:p>
          <a:p>
            <a:pPr eaLnBrk="1" hangingPunct="1">
              <a:spcBef>
                <a:spcPct val="0"/>
              </a:spcBef>
            </a:pPr>
            <a:endParaRPr lang="en-US" dirty="0">
              <a:ea typeface="ＭＳ Ｐゴシック" pitchFamily="34" charset="-128"/>
            </a:endParaRPr>
          </a:p>
          <a:p>
            <a:pPr eaLnBrk="1" hangingPunct="1">
              <a:spcBef>
                <a:spcPct val="0"/>
              </a:spcBef>
            </a:pPr>
            <a:r>
              <a:rPr lang="en-US" dirty="0">
                <a:ea typeface="ＭＳ Ｐゴシック" pitchFamily="34" charset="-128"/>
              </a:rPr>
              <a:t>Finally, at the organizational level, processes include human resource management and change practices.</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33</a:t>
            </a:fld>
            <a:endParaRPr lang="en-US" dirty="0"/>
          </a:p>
        </p:txBody>
      </p:sp>
    </p:spTree>
    <p:extLst>
      <p:ext uri="{BB962C8B-B14F-4D97-AF65-F5344CB8AC3E}">
        <p14:creationId xmlns:p14="http://schemas.microsoft.com/office/powerpoint/2010/main" val="14194626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dirty="0">
                <a:ea typeface="ＭＳ Ｐゴシック" pitchFamily="34" charset="-128"/>
              </a:rPr>
              <a:t>Scholars have emphasized individual-level </a:t>
            </a:r>
            <a:r>
              <a:rPr lang="en-US" i="1" dirty="0">
                <a:ea typeface="ＭＳ Ｐゴシック" pitchFamily="34" charset="-128"/>
              </a:rPr>
              <a:t>outcomes</a:t>
            </a:r>
            <a:r>
              <a:rPr lang="en-US" dirty="0">
                <a:ea typeface="ＭＳ Ｐゴシック" pitchFamily="34" charset="-128"/>
              </a:rPr>
              <a:t> like attitudes and satisfaction, task performance, citizenship behavior, and withdrawal behavior.</a:t>
            </a:r>
          </a:p>
          <a:p>
            <a:pPr eaLnBrk="1" hangingPunct="1">
              <a:spcBef>
                <a:spcPct val="0"/>
              </a:spcBef>
            </a:pPr>
            <a:endParaRPr lang="en-US" dirty="0">
              <a:ea typeface="ＭＳ Ｐゴシック" pitchFamily="34" charset="-128"/>
            </a:endParaRPr>
          </a:p>
          <a:p>
            <a:pPr eaLnBrk="1" hangingPunct="1">
              <a:spcBef>
                <a:spcPct val="0"/>
              </a:spcBef>
            </a:pPr>
            <a:r>
              <a:rPr lang="en-US" dirty="0">
                <a:ea typeface="ＭＳ Ｐゴシック" pitchFamily="34" charset="-128"/>
              </a:rPr>
              <a:t>At the group level, cohesion and functioning are the dependent variables.</a:t>
            </a:r>
          </a:p>
          <a:p>
            <a:pPr eaLnBrk="1" hangingPunct="1">
              <a:spcBef>
                <a:spcPct val="0"/>
              </a:spcBef>
            </a:pPr>
            <a:endParaRPr lang="en-US" dirty="0">
              <a:ea typeface="ＭＳ Ｐゴシック" pitchFamily="34" charset="-128"/>
            </a:endParaRPr>
          </a:p>
          <a:p>
            <a:pPr eaLnBrk="1" hangingPunct="1">
              <a:spcBef>
                <a:spcPct val="0"/>
              </a:spcBef>
            </a:pPr>
            <a:r>
              <a:rPr lang="en-US" dirty="0">
                <a:ea typeface="ＭＳ Ｐゴシック" pitchFamily="34" charset="-128"/>
              </a:rPr>
              <a:t>Finally, at the organizational level, we look at overall profitability and survival.</a:t>
            </a:r>
          </a:p>
          <a:p>
            <a:pPr eaLnBrk="1" hangingPunct="1">
              <a:spcBef>
                <a:spcPct val="0"/>
              </a:spcBef>
            </a:pPr>
            <a:endParaRPr lang="en-US" dirty="0">
              <a:ea typeface="ＭＳ Ｐゴシック" pitchFamily="34" charset="-128"/>
            </a:endParaRPr>
          </a:p>
          <a:p>
            <a:pPr eaLnBrk="1" hangingPunct="1">
              <a:spcBef>
                <a:spcPct val="0"/>
              </a:spcBef>
            </a:pPr>
            <a:r>
              <a:rPr lang="en-US" dirty="0">
                <a:ea typeface="ＭＳ Ｐゴシック" pitchFamily="34" charset="-128"/>
              </a:rPr>
              <a:t>Because these outcomes will be covered in all of the chapters, we will briefly discuss each of them on the following slides, so you can understand what the “goal” of OB will be.</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34</a:t>
            </a:fld>
            <a:endParaRPr lang="en-US" dirty="0"/>
          </a:p>
        </p:txBody>
      </p:sp>
    </p:spTree>
    <p:extLst>
      <p:ext uri="{BB962C8B-B14F-4D97-AF65-F5344CB8AC3E}">
        <p14:creationId xmlns:p14="http://schemas.microsoft.com/office/powerpoint/2010/main" val="77675890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dirty="0">
                <a:ea typeface="ＭＳ Ｐゴシック" pitchFamily="34" charset="-128"/>
              </a:rPr>
              <a:t>The belief that satisfied employees are more productive than dissatisfied employees has been a basic tenet among managers for years, though only now research has begun to support it. Some people might think that influencing employee </a:t>
            </a:r>
            <a:r>
              <a:rPr lang="en-US" i="1" dirty="0">
                <a:ea typeface="ＭＳ Ｐゴシック" pitchFamily="34" charset="-128"/>
              </a:rPr>
              <a:t>attitudes</a:t>
            </a:r>
            <a:r>
              <a:rPr lang="en-US" dirty="0">
                <a:ea typeface="ＭＳ Ｐゴシック" pitchFamily="34" charset="-128"/>
              </a:rPr>
              <a:t> and </a:t>
            </a:r>
            <a:r>
              <a:rPr lang="en-US" i="1" dirty="0">
                <a:ea typeface="ＭＳ Ｐゴシック" pitchFamily="34" charset="-128"/>
              </a:rPr>
              <a:t>stress</a:t>
            </a:r>
            <a:r>
              <a:rPr lang="en-US" dirty="0">
                <a:ea typeface="ＭＳ Ｐゴシック" pitchFamily="34" charset="-128"/>
              </a:rPr>
              <a:t> is purely soft stuff, and not the business of serious managers, but as we will show, attitudes often have behavioral consequences that relate directly to organizational effectiveness.</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35</a:t>
            </a:fld>
            <a:endParaRPr lang="en-US" dirty="0"/>
          </a:p>
        </p:txBody>
      </p:sp>
    </p:spTree>
    <p:extLst>
      <p:ext uri="{BB962C8B-B14F-4D97-AF65-F5344CB8AC3E}">
        <p14:creationId xmlns:p14="http://schemas.microsoft.com/office/powerpoint/2010/main" val="386584434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i="1" dirty="0">
                <a:ea typeface="ＭＳ Ｐゴシック" pitchFamily="34" charset="-128"/>
              </a:rPr>
              <a:t>Task performance </a:t>
            </a:r>
            <a:r>
              <a:rPr lang="en-US" dirty="0">
                <a:ea typeface="ＭＳ Ｐゴシック" pitchFamily="34" charset="-128"/>
              </a:rPr>
              <a:t>is the most important human output contributing to organizational effectiveness, so in every chapter we devote considerable time to discussing</a:t>
            </a:r>
            <a:r>
              <a:rPr lang="en-US" baseline="0" dirty="0">
                <a:ea typeface="ＭＳ Ｐゴシック" pitchFamily="34" charset="-128"/>
              </a:rPr>
              <a:t> </a:t>
            </a:r>
            <a:r>
              <a:rPr lang="en-US" dirty="0">
                <a:ea typeface="ＭＳ Ｐゴシック" pitchFamily="34" charset="-128"/>
              </a:rPr>
              <a:t>how task performance is affected by specific topics.</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36</a:t>
            </a:fld>
            <a:endParaRPr lang="en-US" dirty="0"/>
          </a:p>
        </p:txBody>
      </p:sp>
    </p:spTree>
    <p:extLst>
      <p:ext uri="{BB962C8B-B14F-4D97-AF65-F5344CB8AC3E}">
        <p14:creationId xmlns:p14="http://schemas.microsoft.com/office/powerpoint/2010/main" val="178458700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dirty="0">
                <a:ea typeface="ＭＳ Ｐゴシック" pitchFamily="34" charset="-128"/>
              </a:rPr>
              <a:t>In today’s dynamic workplace, where tasks are increasingly performed by teams and flexibility is critical, employees who engage in good </a:t>
            </a:r>
            <a:r>
              <a:rPr lang="en-US" i="1" dirty="0">
                <a:ea typeface="ＭＳ Ｐゴシック" pitchFamily="34" charset="-128"/>
              </a:rPr>
              <a:t>citizenship behaviors</a:t>
            </a:r>
            <a:r>
              <a:rPr lang="en-US" dirty="0">
                <a:ea typeface="ＭＳ Ｐゴシック" pitchFamily="34" charset="-128"/>
              </a:rPr>
              <a:t> help others on their team by volunteering for extra work, avoiding unnecessary conflicts, respecting the spirit as well as the letter of rules and regulations, and gracefully tolerating occasional work-related impositions and nuisances.</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37</a:t>
            </a:fld>
            <a:endParaRPr lang="en-US" dirty="0"/>
          </a:p>
        </p:txBody>
      </p:sp>
    </p:spTree>
    <p:extLst>
      <p:ext uri="{BB962C8B-B14F-4D97-AF65-F5344CB8AC3E}">
        <p14:creationId xmlns:p14="http://schemas.microsoft.com/office/powerpoint/2010/main" val="239751628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i="1" dirty="0">
                <a:ea typeface="ＭＳ Ｐゴシック" pitchFamily="34" charset="-128"/>
              </a:rPr>
              <a:t>Employee withdrawal </a:t>
            </a:r>
            <a:r>
              <a:rPr lang="en-US" dirty="0">
                <a:ea typeface="ＭＳ Ｐゴシック" pitchFamily="34" charset="-128"/>
              </a:rPr>
              <a:t>can have a very negative effect on an organization. The cost of employee turnover alone has been estimated to run into the thousands of dollars, even for entry-level positions. Absenteeism also costs organizations significant amounts of money and time every year. For instance, a recent survey found the average direct cost to U.S. employers of unscheduled absences is 8.7 percent of payroll.</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38</a:t>
            </a:fld>
            <a:endParaRPr lang="en-US" dirty="0"/>
          </a:p>
        </p:txBody>
      </p:sp>
    </p:spTree>
    <p:extLst>
      <p:ext uri="{BB962C8B-B14F-4D97-AF65-F5344CB8AC3E}">
        <p14:creationId xmlns:p14="http://schemas.microsoft.com/office/powerpoint/2010/main" val="282965703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ea typeface="ＭＳ Ｐゴシック" pitchFamily="34" charset="-128"/>
              </a:rPr>
              <a:t>When employees trust one another, seek common goals, and work together to achieve these common goals, the group is </a:t>
            </a:r>
            <a:r>
              <a:rPr lang="en-US" i="0" dirty="0">
                <a:ea typeface="ＭＳ Ｐゴシック" pitchFamily="34" charset="-128"/>
              </a:rPr>
              <a:t>cohesive.</a:t>
            </a:r>
            <a:r>
              <a:rPr lang="en-US" i="0" baseline="0" dirty="0">
                <a:ea typeface="ＭＳ Ｐゴシック" pitchFamily="34" charset="-128"/>
              </a:rPr>
              <a:t> Conversely, </a:t>
            </a:r>
            <a:r>
              <a:rPr lang="en-US" dirty="0">
                <a:ea typeface="ＭＳ Ｐゴシック" pitchFamily="34" charset="-128"/>
              </a:rPr>
              <a:t>when employees are divided among themselves in terms of what they want to achieve and have little loyalty to one another, the group is not cohesive. And the greater the </a:t>
            </a:r>
            <a:r>
              <a:rPr lang="en-US" i="1" dirty="0">
                <a:ea typeface="ＭＳ Ｐゴシック" pitchFamily="34" charset="-128"/>
              </a:rPr>
              <a:t>group’s cohesion</a:t>
            </a:r>
            <a:r>
              <a:rPr lang="en-US" dirty="0">
                <a:ea typeface="ＭＳ Ｐゴシック" pitchFamily="34" charset="-128"/>
              </a:rPr>
              <a:t>, the greater the effect of </a:t>
            </a:r>
            <a:r>
              <a:rPr lang="en-US" i="1" dirty="0">
                <a:ea typeface="ＭＳ Ｐゴシック" pitchFamily="34" charset="-128"/>
              </a:rPr>
              <a:t>group functioning </a:t>
            </a:r>
            <a:r>
              <a:rPr lang="en-US" dirty="0">
                <a:ea typeface="ＭＳ Ｐゴシック" pitchFamily="34" charset="-128"/>
              </a:rPr>
              <a:t>that leads to effective outcomes and satisfying impacts on group members.</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39</a:t>
            </a:fld>
            <a:endParaRPr lang="en-US" dirty="0"/>
          </a:p>
        </p:txBody>
      </p:sp>
    </p:spTree>
    <p:extLst>
      <p:ext uri="{BB962C8B-B14F-4D97-AF65-F5344CB8AC3E}">
        <p14:creationId xmlns:p14="http://schemas.microsoft.com/office/powerpoint/2010/main" val="30353414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dirty="0">
                <a:latin typeface="Times New Roman" pitchFamily="18" charset="0"/>
                <a:ea typeface="ＭＳ Ｐゴシック" pitchFamily="34" charset="-128"/>
              </a:rPr>
              <a:t>A </a:t>
            </a:r>
            <a:r>
              <a:rPr lang="en-US" i="1" dirty="0">
                <a:latin typeface="Times New Roman" pitchFamily="18" charset="0"/>
                <a:ea typeface="ＭＳ Ｐゴシック" pitchFamily="34" charset="-128"/>
              </a:rPr>
              <a:t>manager</a:t>
            </a:r>
            <a:r>
              <a:rPr lang="en-US" dirty="0">
                <a:latin typeface="Times New Roman" pitchFamily="18" charset="0"/>
                <a:ea typeface="ＭＳ Ｐゴシック" pitchFamily="34" charset="-128"/>
              </a:rPr>
              <a:t> is someone in the organization who gets things done through the efforts of other people. It is important to keep in mind that an </a:t>
            </a:r>
            <a:r>
              <a:rPr lang="en-US" i="1" dirty="0">
                <a:latin typeface="Times New Roman" pitchFamily="18" charset="0"/>
                <a:ea typeface="ＭＳ Ｐゴシック" pitchFamily="34" charset="-128"/>
              </a:rPr>
              <a:t>organization</a:t>
            </a:r>
            <a:r>
              <a:rPr lang="en-US" dirty="0">
                <a:latin typeface="Times New Roman" pitchFamily="18" charset="0"/>
                <a:ea typeface="ＭＳ Ｐゴシック" pitchFamily="34" charset="-128"/>
              </a:rPr>
              <a:t> is defined as a social entity comprised of two or more people and can be found at any level within the organization.</a:t>
            </a:r>
          </a:p>
          <a:p>
            <a:pPr eaLnBrk="1" hangingPunct="1">
              <a:spcBef>
                <a:spcPct val="0"/>
              </a:spcBef>
            </a:pPr>
            <a:endParaRPr lang="en-US" dirty="0">
              <a:latin typeface="Times New Roman" pitchFamily="18" charset="0"/>
              <a:ea typeface="ＭＳ Ｐゴシック" pitchFamily="34" charset="-128"/>
            </a:endParaRPr>
          </a:p>
          <a:p>
            <a:pPr eaLnBrk="1" hangingPunct="1">
              <a:spcBef>
                <a:spcPct val="0"/>
              </a:spcBef>
            </a:pPr>
            <a:r>
              <a:rPr lang="en-US" dirty="0">
                <a:latin typeface="Times New Roman" pitchFamily="18" charset="0"/>
                <a:ea typeface="ＭＳ Ｐゴシック" pitchFamily="34" charset="-128"/>
              </a:rPr>
              <a:t>The work of managers revolves around four functions: </a:t>
            </a:r>
            <a:r>
              <a:rPr lang="en-US" i="1" dirty="0">
                <a:latin typeface="Times New Roman" pitchFamily="18" charset="0"/>
                <a:ea typeface="ＭＳ Ｐゴシック" pitchFamily="34" charset="-128"/>
              </a:rPr>
              <a:t>planning</a:t>
            </a:r>
            <a:r>
              <a:rPr lang="en-US" dirty="0">
                <a:latin typeface="Times New Roman" pitchFamily="18" charset="0"/>
                <a:ea typeface="ＭＳ Ｐゴシック" pitchFamily="34" charset="-128"/>
              </a:rPr>
              <a:t>, </a:t>
            </a:r>
            <a:r>
              <a:rPr lang="en-US" i="1" dirty="0">
                <a:latin typeface="Times New Roman" pitchFamily="18" charset="0"/>
                <a:ea typeface="ＭＳ Ｐゴシック" pitchFamily="34" charset="-128"/>
              </a:rPr>
              <a:t>organizing</a:t>
            </a:r>
            <a:r>
              <a:rPr lang="en-US" dirty="0">
                <a:latin typeface="Times New Roman" pitchFamily="18" charset="0"/>
                <a:ea typeface="ＭＳ Ｐゴシック" pitchFamily="34" charset="-128"/>
              </a:rPr>
              <a:t>, </a:t>
            </a:r>
            <a:r>
              <a:rPr lang="en-US" i="1" dirty="0">
                <a:latin typeface="Times New Roman" pitchFamily="18" charset="0"/>
                <a:ea typeface="ＭＳ Ｐゴシック" pitchFamily="34" charset="-128"/>
              </a:rPr>
              <a:t>leading</a:t>
            </a:r>
            <a:r>
              <a:rPr lang="en-US" dirty="0">
                <a:latin typeface="Times New Roman" pitchFamily="18" charset="0"/>
                <a:ea typeface="ＭＳ Ｐゴシック" pitchFamily="34" charset="-128"/>
              </a:rPr>
              <a:t>, and </a:t>
            </a:r>
            <a:r>
              <a:rPr lang="en-US" i="1" dirty="0">
                <a:latin typeface="Times New Roman" pitchFamily="18" charset="0"/>
                <a:ea typeface="ＭＳ Ｐゴシック" pitchFamily="34" charset="-128"/>
              </a:rPr>
              <a:t>controlling</a:t>
            </a:r>
            <a:r>
              <a:rPr lang="en-US" dirty="0">
                <a:latin typeface="Times New Roman" pitchFamily="18" charset="0"/>
                <a:ea typeface="ＭＳ Ｐゴシック" pitchFamily="34" charset="-128"/>
              </a:rPr>
              <a:t>. When thinking about these functions, one realization comes forward:</a:t>
            </a:r>
            <a:r>
              <a:rPr lang="en-US" baseline="0" dirty="0">
                <a:latin typeface="Times New Roman" pitchFamily="18" charset="0"/>
                <a:ea typeface="ＭＳ Ｐゴシック" pitchFamily="34" charset="-128"/>
              </a:rPr>
              <a:t> that t</a:t>
            </a:r>
            <a:r>
              <a:rPr lang="en-US" dirty="0">
                <a:latin typeface="Times New Roman" pitchFamily="18" charset="0"/>
                <a:ea typeface="ＭＳ Ｐゴシック" pitchFamily="34" charset="-128"/>
              </a:rPr>
              <a:t>hey all involve the interpersonal skills of communication for their effective </a:t>
            </a:r>
            <a:r>
              <a:rPr lang="en-US" dirty="0">
                <a:ea typeface="ＭＳ Ｐゴシック" pitchFamily="34" charset="-128"/>
              </a:rPr>
              <a:t>implementation.</a:t>
            </a:r>
          </a:p>
          <a:p>
            <a:pPr eaLnBrk="1" hangingPunct="1">
              <a:spcBef>
                <a:spcPct val="0"/>
              </a:spcBef>
            </a:pPr>
            <a:endParaRPr lang="en-US" dirty="0">
              <a:ea typeface="ＭＳ Ｐゴシック" pitchFamily="34" charset="-128"/>
            </a:endParaRPr>
          </a:p>
          <a:p>
            <a:pPr eaLnBrk="1" hangingPunct="1">
              <a:spcBef>
                <a:spcPct val="0"/>
              </a:spcBef>
            </a:pPr>
            <a:r>
              <a:rPr lang="en-US" dirty="0">
                <a:ea typeface="ＭＳ Ｐゴシック" pitchFamily="34" charset="-128"/>
              </a:rPr>
              <a:t>Henry Mintzberg </a:t>
            </a:r>
            <a:r>
              <a:rPr lang="en-US" baseline="0" dirty="0">
                <a:ea typeface="ＭＳ Ｐゴシック" pitchFamily="34" charset="-128"/>
              </a:rPr>
              <a:t>looked </a:t>
            </a:r>
            <a:r>
              <a:rPr lang="en-US" dirty="0">
                <a:ea typeface="ＭＳ Ｐゴシック" pitchFamily="34" charset="-128"/>
              </a:rPr>
              <a:t>at management differently when he defined the 10 roles of managers. As shown on the next slide, you will see that they again involve implementation through the interpersonal skills of communication.</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4</a:t>
            </a:fld>
            <a:endParaRPr lang="en-US" dirty="0"/>
          </a:p>
        </p:txBody>
      </p:sp>
    </p:spTree>
    <p:extLst>
      <p:ext uri="{BB962C8B-B14F-4D97-AF65-F5344CB8AC3E}">
        <p14:creationId xmlns:p14="http://schemas.microsoft.com/office/powerpoint/2010/main" val="236145545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ea typeface="ＭＳ Ｐゴシック" pitchFamily="34" charset="-128"/>
              </a:rPr>
              <a:t>Popular measures of organizational </a:t>
            </a:r>
            <a:r>
              <a:rPr lang="en-US" i="1" dirty="0">
                <a:ea typeface="ＭＳ Ｐゴシック" pitchFamily="34" charset="-128"/>
              </a:rPr>
              <a:t>efficiency</a:t>
            </a:r>
            <a:r>
              <a:rPr lang="en-US" dirty="0">
                <a:ea typeface="ＭＳ Ｐゴシック" pitchFamily="34" charset="-128"/>
              </a:rPr>
              <a:t> include return on investment, profit per dollar of sales, and output per hour of labor. Service organizations must include customer needs and requirements in assessing their </a:t>
            </a:r>
            <a:r>
              <a:rPr lang="en-US" i="1" dirty="0">
                <a:ea typeface="ＭＳ Ｐゴシック" pitchFamily="34" charset="-128"/>
              </a:rPr>
              <a:t>effectiveness</a:t>
            </a:r>
            <a:r>
              <a:rPr lang="en-US" dirty="0">
                <a:ea typeface="ＭＳ Ｐゴシック" pitchFamily="34" charset="-128"/>
              </a:rPr>
              <a:t>. These measures of </a:t>
            </a:r>
            <a:r>
              <a:rPr lang="en-US" i="1" dirty="0">
                <a:ea typeface="ＭＳ Ｐゴシック" pitchFamily="34" charset="-128"/>
              </a:rPr>
              <a:t>productivity</a:t>
            </a:r>
            <a:r>
              <a:rPr lang="en-US" dirty="0">
                <a:ea typeface="ＭＳ Ｐゴシック" pitchFamily="34" charset="-128"/>
              </a:rPr>
              <a:t> are affected by the behaviors of managers, employees, and supervisors. Increased productivity leads to the ultimate goal of most organizations, which is the </a:t>
            </a:r>
            <a:r>
              <a:rPr lang="en-US" i="1" dirty="0">
                <a:ea typeface="ＭＳ Ｐゴシック" pitchFamily="34" charset="-128"/>
              </a:rPr>
              <a:t>survival</a:t>
            </a:r>
            <a:r>
              <a:rPr lang="en-US" dirty="0">
                <a:ea typeface="ＭＳ Ｐゴシック" pitchFamily="34" charset="-128"/>
              </a:rPr>
              <a:t> of the firm.</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40</a:t>
            </a:fld>
            <a:endParaRPr lang="en-US" dirty="0"/>
          </a:p>
        </p:txBody>
      </p:sp>
    </p:spTree>
    <p:extLst>
      <p:ext uri="{BB962C8B-B14F-4D97-AF65-F5344CB8AC3E}">
        <p14:creationId xmlns:p14="http://schemas.microsoft.com/office/powerpoint/2010/main" val="216359627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ea typeface="ＭＳ Ｐゴシック" pitchFamily="34" charset="-128"/>
              </a:rPr>
              <a:t>As you can see in this exhibit, we will deal with inputs, processes, and outcomes at all three levels of analysis, but we group the chapters as shown here to correspond with the typical ways that research has been done in these areas.</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41</a:t>
            </a:fld>
            <a:endParaRPr lang="en-US" dirty="0"/>
          </a:p>
        </p:txBody>
      </p:sp>
    </p:spTree>
    <p:extLst>
      <p:ext uri="{BB962C8B-B14F-4D97-AF65-F5344CB8AC3E}">
        <p14:creationId xmlns:p14="http://schemas.microsoft.com/office/powerpoint/2010/main" val="92066729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ea typeface="ＭＳ Ｐゴシック" pitchFamily="34" charset="-128"/>
              </a:rPr>
              <a:t>This first chapter has provided a firm foundation that will be the basis for the study</a:t>
            </a:r>
            <a:r>
              <a:rPr lang="en-US" baseline="0" dirty="0">
                <a:ea typeface="ＭＳ Ｐゴシック" pitchFamily="34" charset="-128"/>
              </a:rPr>
              <a:t> </a:t>
            </a:r>
            <a:r>
              <a:rPr lang="en-US" dirty="0">
                <a:ea typeface="ＭＳ Ｐゴシック" pitchFamily="34" charset="-128"/>
              </a:rPr>
              <a:t>and application of concepts and practices that make the young professional more successful in productivity, job satisfaction, and career development. The systematic study of OB can improve predictability of behavior</a:t>
            </a:r>
            <a:r>
              <a:rPr lang="en-US" baseline="0" dirty="0">
                <a:ea typeface="ＭＳ Ｐゴシック" pitchFamily="34" charset="-128"/>
              </a:rPr>
              <a:t> and, while i</a:t>
            </a:r>
            <a:r>
              <a:rPr lang="en-US" dirty="0">
                <a:ea typeface="ＭＳ Ｐゴシック" pitchFamily="34" charset="-128"/>
              </a:rPr>
              <a:t>t</a:t>
            </a:r>
            <a:r>
              <a:rPr lang="en-US" baseline="0" dirty="0">
                <a:ea typeface="ＭＳ Ｐゴシック" pitchFamily="34" charset="-128"/>
              </a:rPr>
              <a:t> i</a:t>
            </a:r>
            <a:r>
              <a:rPr lang="en-US" dirty="0">
                <a:ea typeface="ＭＳ Ｐゴシック" pitchFamily="34" charset="-128"/>
              </a:rPr>
              <a:t>s not perfect, it provides excellent roadmaps to guide managers and leaders. These studies help to ensure that contingencies are in place to better understand people’s behaviors and how to influence them for the success of the employee and the organization.</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42</a:t>
            </a:fld>
            <a:endParaRPr lang="en-US" dirty="0"/>
          </a:p>
        </p:txBody>
      </p:sp>
    </p:spTree>
    <p:extLst>
      <p:ext uri="{BB962C8B-B14F-4D97-AF65-F5344CB8AC3E}">
        <p14:creationId xmlns:p14="http://schemas.microsoft.com/office/powerpoint/2010/main" val="1638658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base" latinLnBrk="0" hangingPunct="1">
              <a:lnSpc>
                <a:spcPct val="100000"/>
              </a:lnSpc>
              <a:spcBef>
                <a:spcPct val="0"/>
              </a:spcBef>
              <a:spcAft>
                <a:spcPct val="0"/>
              </a:spcAft>
              <a:buClrTx/>
              <a:buSzTx/>
              <a:buFontTx/>
              <a:buNone/>
              <a:tabLst/>
              <a:defRPr/>
            </a:pPr>
            <a:r>
              <a:rPr lang="en-US" sz="1200" kern="1200" dirty="0">
                <a:solidFill>
                  <a:schemeClr val="tx1"/>
                </a:solidFill>
                <a:effectLst/>
                <a:latin typeface="+mn-lt"/>
                <a:ea typeface="ＭＳ Ｐゴシック" pitchFamily="-72" charset="-128"/>
                <a:cs typeface="ＭＳ Ｐゴシック" pitchFamily="-72" charset="-128"/>
              </a:rPr>
              <a:t>It is important for managers to develop their interpersonal “people skills” to be effective. Understanding OB makes their organizations work more effectively by improving productivity, reducing absenteeism, turnover, and deviant workplace behavior, and increasing organizational citizenship behavior and job satisfaction.</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43</a:t>
            </a:fld>
            <a:endParaRPr lang="en-US" dirty="0"/>
          </a:p>
        </p:txBody>
      </p:sp>
    </p:spTree>
    <p:extLst>
      <p:ext uri="{BB962C8B-B14F-4D97-AF65-F5344CB8AC3E}">
        <p14:creationId xmlns:p14="http://schemas.microsoft.com/office/powerpoint/2010/main" val="32422306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ea typeface="ＭＳ Ｐゴシック" pitchFamily="34" charset="-128"/>
              </a:rPr>
              <a:t>In fact, if you look at the three categories of roles suggested by </a:t>
            </a:r>
            <a:r>
              <a:rPr lang="en-US" dirty="0" err="1">
                <a:ea typeface="ＭＳ Ｐゴシック" pitchFamily="34" charset="-128"/>
              </a:rPr>
              <a:t>Mintzberg</a:t>
            </a:r>
            <a:r>
              <a:rPr lang="en-US" dirty="0">
                <a:ea typeface="ＭＳ Ｐゴシック" pitchFamily="34" charset="-128"/>
              </a:rPr>
              <a:t> – interpersonal, informational, and decisional—you</a:t>
            </a:r>
            <a:r>
              <a:rPr lang="en-US" baseline="0" dirty="0">
                <a:ea typeface="ＭＳ Ｐゴシック" pitchFamily="34" charset="-128"/>
              </a:rPr>
              <a:t> will </a:t>
            </a:r>
            <a:r>
              <a:rPr lang="en-US" dirty="0">
                <a:ea typeface="ＭＳ Ｐゴシック" pitchFamily="34" charset="-128"/>
              </a:rPr>
              <a:t>note the distribution of communication and interpersonal skills such as tact, diplomacy, and the like, focusing on both internal and external audiences in the role’s activities. For this reason, developing the interpersonal skills introduced in this course is essential to the professional development of young professionals</a:t>
            </a:r>
            <a:r>
              <a:rPr lang="en-US" baseline="0" dirty="0">
                <a:ea typeface="ＭＳ Ｐゴシック" pitchFamily="34" charset="-128"/>
              </a:rPr>
              <a:t> and</a:t>
            </a:r>
            <a:r>
              <a:rPr lang="en-US" dirty="0">
                <a:ea typeface="ＭＳ Ｐゴシック" pitchFamily="34" charset="-128"/>
              </a:rPr>
              <a:t> is essential to managerial success.</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5</a:t>
            </a:fld>
            <a:endParaRPr lang="en-US" dirty="0"/>
          </a:p>
        </p:txBody>
      </p:sp>
    </p:spTree>
    <p:extLst>
      <p:ext uri="{BB962C8B-B14F-4D97-AF65-F5344CB8AC3E}">
        <p14:creationId xmlns:p14="http://schemas.microsoft.com/office/powerpoint/2010/main" val="965929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ea typeface="ＭＳ Ｐゴシック" pitchFamily="34" charset="-128"/>
              </a:rPr>
              <a:t>In fact, if you look at the three categories of roles suggested by </a:t>
            </a:r>
            <a:r>
              <a:rPr lang="en-US" dirty="0" err="1">
                <a:ea typeface="ＭＳ Ｐゴシック" pitchFamily="34" charset="-128"/>
              </a:rPr>
              <a:t>Mintzberg</a:t>
            </a:r>
            <a:r>
              <a:rPr lang="en-US" dirty="0">
                <a:ea typeface="ＭＳ Ｐゴシック" pitchFamily="34" charset="-128"/>
              </a:rPr>
              <a:t>—interpersonal, informational, and decisional—you</a:t>
            </a:r>
            <a:r>
              <a:rPr lang="en-US" baseline="0" dirty="0">
                <a:ea typeface="ＭＳ Ｐゴシック" pitchFamily="34" charset="-128"/>
              </a:rPr>
              <a:t> will </a:t>
            </a:r>
            <a:r>
              <a:rPr lang="en-US" dirty="0">
                <a:ea typeface="ＭＳ Ｐゴシック" pitchFamily="34" charset="-128"/>
              </a:rPr>
              <a:t>note the distribution of communication and interpersonal skills such as tact, diplomacy, and the like, focusing on both internal and external audiences in the role’s activities. For this reason, developing the interpersonal skills introduced in this course is essential to the professional development of young professionals</a:t>
            </a:r>
            <a:r>
              <a:rPr lang="en-US" baseline="0" dirty="0">
                <a:ea typeface="ＭＳ Ｐゴシック" pitchFamily="34" charset="-128"/>
              </a:rPr>
              <a:t> and</a:t>
            </a:r>
            <a:r>
              <a:rPr lang="en-US" dirty="0">
                <a:ea typeface="ＭＳ Ｐゴシック" pitchFamily="34" charset="-128"/>
              </a:rPr>
              <a:t> is essential to managerial success.</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6</a:t>
            </a:fld>
            <a:endParaRPr lang="en-US" dirty="0"/>
          </a:p>
        </p:txBody>
      </p:sp>
    </p:spTree>
    <p:extLst>
      <p:ext uri="{BB962C8B-B14F-4D97-AF65-F5344CB8AC3E}">
        <p14:creationId xmlns:p14="http://schemas.microsoft.com/office/powerpoint/2010/main" val="199070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ea typeface="ＭＳ Ｐゴシック" pitchFamily="34" charset="-128"/>
              </a:rPr>
              <a:t>What skills do managers need to effectively achieve their goals? Researchers have identified several skills that set successful managers apart from their less effective counterparts. These include technical skills, human skills, and conceptual skills.</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7</a:t>
            </a:fld>
            <a:endParaRPr lang="en-US" dirty="0"/>
          </a:p>
        </p:txBody>
      </p:sp>
    </p:spTree>
    <p:extLst>
      <p:ext uri="{BB962C8B-B14F-4D97-AF65-F5344CB8AC3E}">
        <p14:creationId xmlns:p14="http://schemas.microsoft.com/office/powerpoint/2010/main" val="13203888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charset="0"/>
              </a:defRPr>
            </a:lvl1pPr>
            <a:lvl2pPr marL="742950" indent="-285750">
              <a:spcBef>
                <a:spcPct val="30000"/>
              </a:spcBef>
              <a:defRPr sz="1200">
                <a:solidFill>
                  <a:schemeClr val="tx1"/>
                </a:solidFill>
                <a:latin typeface="Arial" charset="0"/>
              </a:defRPr>
            </a:lvl2pPr>
            <a:lvl3pPr marL="1143000" indent="-228600">
              <a:spcBef>
                <a:spcPct val="30000"/>
              </a:spcBef>
              <a:defRPr sz="1200">
                <a:solidFill>
                  <a:schemeClr val="tx1"/>
                </a:solidFill>
                <a:latin typeface="Arial" charset="0"/>
              </a:defRPr>
            </a:lvl3pPr>
            <a:lvl4pPr marL="1600200" indent="-228600">
              <a:spcBef>
                <a:spcPct val="30000"/>
              </a:spcBef>
              <a:defRPr sz="1200">
                <a:solidFill>
                  <a:schemeClr val="tx1"/>
                </a:solidFill>
                <a:latin typeface="Arial" charset="0"/>
              </a:defRPr>
            </a:lvl4pPr>
            <a:lvl5pPr marL="2057400" indent="-22860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spcBef>
                <a:spcPct val="0"/>
              </a:spcBef>
            </a:pPr>
            <a:fld id="{19313367-EB19-4B74-B406-328A455F725D}" type="slidenum">
              <a:rPr lang="en-GB" altLang="en-US"/>
              <a:pPr>
                <a:spcBef>
                  <a:spcPct val="0"/>
                </a:spcBef>
              </a:pPr>
              <a:t>8</a:t>
            </a:fld>
            <a:endParaRPr lang="en-GB" altLang="en-US"/>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dirty="0">
                <a:ea typeface="ＭＳ Ｐゴシック" pitchFamily="34" charset="-128"/>
              </a:rPr>
              <a:t>Luthans and his research associates found that</a:t>
            </a:r>
            <a:r>
              <a:rPr lang="en-US" baseline="0" dirty="0">
                <a:ea typeface="ＭＳ Ｐゴシック" pitchFamily="34" charset="-128"/>
              </a:rPr>
              <a:t> all</a:t>
            </a:r>
            <a:r>
              <a:rPr lang="en-US" dirty="0">
                <a:ea typeface="ＭＳ Ｐゴシック" pitchFamily="34" charset="-128"/>
              </a:rPr>
              <a:t> managers engage in four managerial activities.</a:t>
            </a:r>
          </a:p>
          <a:p>
            <a:pPr eaLnBrk="1" hangingPunct="1">
              <a:spcBef>
                <a:spcPct val="0"/>
              </a:spcBef>
            </a:pPr>
            <a:endParaRPr lang="en-US" dirty="0">
              <a:ea typeface="ＭＳ Ｐゴシック" pitchFamily="34" charset="-128"/>
            </a:endParaRPr>
          </a:p>
          <a:p>
            <a:pPr eaLnBrk="1" hangingPunct="1">
              <a:spcBef>
                <a:spcPct val="0"/>
              </a:spcBef>
            </a:pPr>
            <a:r>
              <a:rPr lang="en-US" i="1" dirty="0">
                <a:ea typeface="ＭＳ Ｐゴシック" pitchFamily="34" charset="-128"/>
              </a:rPr>
              <a:t>Traditional management </a:t>
            </a:r>
            <a:r>
              <a:rPr lang="en-US" dirty="0">
                <a:ea typeface="ＭＳ Ｐゴシック" pitchFamily="34" charset="-128"/>
              </a:rPr>
              <a:t>is decision making, planning, and controlling. The average manager spent 32 percent of his or her time performing this activity.</a:t>
            </a:r>
          </a:p>
          <a:p>
            <a:pPr eaLnBrk="1" hangingPunct="1">
              <a:spcBef>
                <a:spcPct val="0"/>
              </a:spcBef>
            </a:pPr>
            <a:endParaRPr lang="en-US" i="1" dirty="0">
              <a:ea typeface="ＭＳ Ｐゴシック" pitchFamily="34" charset="-128"/>
            </a:endParaRPr>
          </a:p>
          <a:p>
            <a:pPr eaLnBrk="1" hangingPunct="1">
              <a:spcBef>
                <a:spcPct val="0"/>
              </a:spcBef>
            </a:pPr>
            <a:r>
              <a:rPr lang="en-US" i="1" dirty="0">
                <a:ea typeface="ＭＳ Ｐゴシック" pitchFamily="34" charset="-128"/>
              </a:rPr>
              <a:t>Communication</a:t>
            </a:r>
            <a:r>
              <a:rPr lang="en-US" dirty="0">
                <a:ea typeface="ＭＳ Ｐゴシック" pitchFamily="34" charset="-128"/>
              </a:rPr>
              <a:t> involves exchanging routine information and processing paperwork. The average manager spent 29 percent of his or her time performing this activity.</a:t>
            </a:r>
          </a:p>
          <a:p>
            <a:pPr eaLnBrk="1" hangingPunct="1">
              <a:spcBef>
                <a:spcPct val="0"/>
              </a:spcBef>
            </a:pPr>
            <a:endParaRPr lang="en-US" i="1" dirty="0">
              <a:ea typeface="ＭＳ Ｐゴシック" pitchFamily="34" charset="-128"/>
            </a:endParaRPr>
          </a:p>
          <a:p>
            <a:pPr eaLnBrk="1" hangingPunct="1">
              <a:spcBef>
                <a:spcPct val="0"/>
              </a:spcBef>
            </a:pPr>
            <a:r>
              <a:rPr lang="en-US" i="1" dirty="0">
                <a:ea typeface="ＭＳ Ｐゴシック" pitchFamily="34" charset="-128"/>
              </a:rPr>
              <a:t>Human resource management</a:t>
            </a:r>
            <a:r>
              <a:rPr lang="en-US" dirty="0">
                <a:ea typeface="ＭＳ Ｐゴシック" pitchFamily="34" charset="-128"/>
              </a:rPr>
              <a:t> includes motivating, disciplining, managing conflict, staffing, and training. The average manager spent 20 percent of his or her time performing this activity.</a:t>
            </a:r>
          </a:p>
          <a:p>
            <a:pPr eaLnBrk="1" hangingPunct="1">
              <a:spcBef>
                <a:spcPct val="0"/>
              </a:spcBef>
            </a:pPr>
            <a:endParaRPr lang="en-US" i="1" dirty="0">
              <a:ea typeface="ＭＳ Ｐゴシック" pitchFamily="34" charset="-128"/>
            </a:endParaRPr>
          </a:p>
          <a:p>
            <a:pPr eaLnBrk="1" hangingPunct="1">
              <a:spcBef>
                <a:spcPct val="0"/>
              </a:spcBef>
            </a:pPr>
            <a:r>
              <a:rPr lang="en-US" i="1" dirty="0">
                <a:ea typeface="ＭＳ Ｐゴシック" pitchFamily="34" charset="-128"/>
              </a:rPr>
              <a:t>Networking</a:t>
            </a:r>
            <a:r>
              <a:rPr lang="en-US" dirty="0">
                <a:ea typeface="ＭＳ Ｐゴシック" pitchFamily="34" charset="-128"/>
              </a:rPr>
              <a:t> is socializing, politicking, and interacting with outsiders. The average manager spent 19 percent of his or her time performing this activity.</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9</a:t>
            </a:fld>
            <a:endParaRPr lang="en-US" dirty="0"/>
          </a:p>
        </p:txBody>
      </p:sp>
    </p:spTree>
    <p:extLst>
      <p:ext uri="{BB962C8B-B14F-4D97-AF65-F5344CB8AC3E}">
        <p14:creationId xmlns:p14="http://schemas.microsoft.com/office/powerpoint/2010/main" val="367400615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762000"/>
            <a:ext cx="7772400" cy="2838451"/>
          </a:xfrm>
        </p:spPr>
        <p:txBody>
          <a:bodyPr anchor="b">
            <a:noAutofit/>
          </a:bodyPr>
          <a:lstStyle>
            <a:lvl1pPr algn="l">
              <a:defRPr sz="36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2"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pic>
        <p:nvPicPr>
          <p:cNvPr id="14" name="Picture 13"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434394"/>
            <a:ext cx="918000" cy="279915"/>
          </a:xfrm>
          <a:prstGeom prst="rect">
            <a:avLst/>
          </a:prstGeom>
        </p:spPr>
      </p:pic>
      <p:sp>
        <p:nvSpPr>
          <p:cNvPr id="15" name="TextBox 14"/>
          <p:cNvSpPr txBox="1"/>
          <p:nvPr userDrawn="1"/>
        </p:nvSpPr>
        <p:spPr>
          <a:xfrm>
            <a:off x="1828800" y="6444344"/>
            <a:ext cx="6858000" cy="276999"/>
          </a:xfrm>
          <a:prstGeom prst="rect">
            <a:avLst/>
          </a:prstGeom>
          <a:noFill/>
        </p:spPr>
        <p:txBody>
          <a:bodyPr wrap="square" rtlCol="0" anchor="ctr" anchorCtr="0">
            <a:spAutoFit/>
          </a:bodyPr>
          <a:lstStyle/>
          <a:p>
            <a:pPr algn="r">
              <a:defRPr/>
            </a:pPr>
            <a:r>
              <a:rPr lang="en-US" altLang="en-US" sz="1200" dirty="0">
                <a:latin typeface="Verdana" panose="020B0604030504040204" pitchFamily="34" charset="0"/>
                <a:ea typeface="Verdana" panose="020B0604030504040204" pitchFamily="34" charset="0"/>
                <a:cs typeface="Verdana" panose="020B0604030504040204" pitchFamily="34" charset="0"/>
              </a:rPr>
              <a:t>Copyright © 2019, 2017, 2015, 2013 Pearson Education, Inc. All Rights Reserved.</a:t>
            </a:r>
          </a:p>
        </p:txBody>
      </p:sp>
    </p:spTree>
    <p:extLst>
      <p:ext uri="{BB962C8B-B14F-4D97-AF65-F5344CB8AC3E}">
        <p14:creationId xmlns:p14="http://schemas.microsoft.com/office/powerpoint/2010/main" val="887980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3400" b="1" cap="none" baseline="0">
                <a:solidFill>
                  <a:srgbClr val="007FA3"/>
                </a:solidFill>
              </a:defRPr>
            </a:lvl1pPr>
          </a:lstStyle>
          <a:p>
            <a:r>
              <a:rPr lang="en-US" dirty="0"/>
              <a:t>Click to edit Master title style</a:t>
            </a:r>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1600">
                <a:solidFill>
                  <a:srgbClr val="007FA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14" name="Date Placeholder 13"/>
          <p:cNvSpPr>
            <a:spLocks noGrp="1"/>
          </p:cNvSpPr>
          <p:nvPr>
            <p:ph type="dt" sz="half" idx="10"/>
          </p:nvPr>
        </p:nvSpPr>
        <p:spPr/>
        <p:txBody>
          <a:bodyPr/>
          <a:lstStyle/>
          <a:p>
            <a:endParaRPr lang="en-US" dirty="0"/>
          </a:p>
        </p:txBody>
      </p:sp>
      <p:sp>
        <p:nvSpPr>
          <p:cNvPr id="15" name="Slide Number Placeholder 14"/>
          <p:cNvSpPr>
            <a:spLocks noGrp="1"/>
          </p:cNvSpPr>
          <p:nvPr>
            <p:ph type="sldNum" sz="quarter" idx="11"/>
          </p:nvPr>
        </p:nvSpPr>
        <p:spPr/>
        <p:txBody>
          <a:bodyPr/>
          <a:lstStyle/>
          <a:p>
            <a:fld id="{200B2350-5261-4F5C-9DF5-EF0D264FC8D2}" type="slidenum">
              <a:rPr lang="en-US" smtClean="0"/>
              <a:pPr/>
              <a:t>‹#›</a:t>
            </a:fld>
            <a:endParaRPr lang="en-US" dirty="0"/>
          </a:p>
        </p:txBody>
      </p:sp>
      <p:sp>
        <p:nvSpPr>
          <p:cNvPr id="16" name="Footer Placeholder 15"/>
          <p:cNvSpPr>
            <a:spLocks noGrp="1"/>
          </p:cNvSpPr>
          <p:nvPr>
            <p:ph type="ftr" sz="quarter" idx="12"/>
          </p:nvPr>
        </p:nvSpPr>
        <p:spPr/>
        <p:txBody>
          <a:bodyPr/>
          <a:lstStyle/>
          <a:p>
            <a:endParaRPr lang="en-US" dirty="0"/>
          </a:p>
        </p:txBody>
      </p:sp>
    </p:spTree>
    <p:extLst>
      <p:ext uri="{BB962C8B-B14F-4D97-AF65-F5344CB8AC3E}">
        <p14:creationId xmlns:p14="http://schemas.microsoft.com/office/powerpoint/2010/main" val="37547041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Click to edit Master title style</a:t>
            </a:r>
          </a:p>
        </p:txBody>
      </p:sp>
      <p:sp>
        <p:nvSpPr>
          <p:cNvPr id="9" name="Footer Placeholder 3"/>
          <p:cNvSpPr>
            <a:spLocks noGrp="1"/>
          </p:cNvSpPr>
          <p:nvPr>
            <p:ph type="ftr" sz="quarter" idx="11"/>
          </p:nvPr>
        </p:nvSpPr>
        <p:spPr>
          <a:xfrm>
            <a:off x="93969" y="6172200"/>
            <a:ext cx="8595360" cy="235463"/>
          </a:xfrm>
        </p:spPr>
        <p:txBody>
          <a:bodyPr/>
          <a:lstStyle/>
          <a:p>
            <a:endParaRPr lang="en-US" dirty="0"/>
          </a:p>
        </p:txBody>
      </p:sp>
      <p:sp>
        <p:nvSpPr>
          <p:cNvPr id="3" name="Date Placeholder 2"/>
          <p:cNvSpPr>
            <a:spLocks noGrp="1"/>
          </p:cNvSpPr>
          <p:nvPr>
            <p:ph type="dt" sz="half" idx="10"/>
          </p:nvPr>
        </p:nvSpPr>
        <p:spPr/>
        <p:txBody>
          <a:bodyPr/>
          <a:lstStyle/>
          <a:p>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8551265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8"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11" name="Picture 10"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434394"/>
            <a:ext cx="918000" cy="279915"/>
          </a:xfrm>
          <a:prstGeom prst="rect">
            <a:avLst/>
          </a:prstGeom>
        </p:spPr>
      </p:pic>
      <p:sp>
        <p:nvSpPr>
          <p:cNvPr id="10" name="TextBox 9"/>
          <p:cNvSpPr txBox="1"/>
          <p:nvPr userDrawn="1"/>
        </p:nvSpPr>
        <p:spPr>
          <a:xfrm>
            <a:off x="1828800" y="6444344"/>
            <a:ext cx="6858000" cy="276999"/>
          </a:xfrm>
          <a:prstGeom prst="rect">
            <a:avLst/>
          </a:prstGeom>
          <a:noFill/>
        </p:spPr>
        <p:txBody>
          <a:bodyPr wrap="square" rtlCol="0" anchor="ctr" anchorCtr="0">
            <a:spAutoFit/>
          </a:bodyPr>
          <a:lstStyle/>
          <a:p>
            <a:pPr algn="r">
              <a:defRPr/>
            </a:pPr>
            <a:r>
              <a:rPr lang="en-US" altLang="en-US" sz="1200" dirty="0">
                <a:latin typeface="Verdana" panose="020B0604030504040204" pitchFamily="34" charset="0"/>
                <a:ea typeface="Verdana" panose="020B0604030504040204" pitchFamily="34" charset="0"/>
                <a:cs typeface="Verdana" panose="020B0604030504040204" pitchFamily="34" charset="0"/>
              </a:rPr>
              <a:t>Copyright © 2019, 2017, 2015, 2013 Pearson Education, Inc. All Rights Reserved.</a:t>
            </a:r>
          </a:p>
        </p:txBody>
      </p:sp>
    </p:spTree>
    <p:extLst>
      <p:ext uri="{BB962C8B-B14F-4D97-AF65-F5344CB8AC3E}">
        <p14:creationId xmlns:p14="http://schemas.microsoft.com/office/powerpoint/2010/main" val="37111366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1_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3" name="Text Placeholder 2"/>
          <p:cNvSpPr>
            <a:spLocks noGrp="1"/>
          </p:cNvSpPr>
          <p:nvPr>
            <p:ph type="body" sz="quarter" idx="16" hasCustomPrompt="1"/>
          </p:nvPr>
        </p:nvSpPr>
        <p:spPr>
          <a:xfrm>
            <a:off x="1828800" y="6446520"/>
            <a:ext cx="6858000" cy="274320"/>
          </a:xfrm>
        </p:spPr>
        <p:txBody>
          <a:bodyPr lIns="91440" tIns="45720" rIns="91440" bIns="45720" anchor="ctr" anchorCtr="0"/>
          <a:lstStyle>
            <a:lvl1pPr marL="0" algn="r" defTabSz="914400" rtl="0" eaLnBrk="1" latinLnBrk="0" hangingPunct="1">
              <a:buNone/>
              <a:defRPr lang="en-US" altLang="en-US" sz="1200" kern="1200" dirty="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lgn="r">
              <a:defRPr/>
            </a:pPr>
            <a:r>
              <a:rPr lang="en-US" altLang="en-US" sz="1200" dirty="0">
                <a:latin typeface="Verdana" panose="020B0604030504040204" pitchFamily="34" charset="0"/>
                <a:ea typeface="Verdana" panose="020B0604030504040204" pitchFamily="34" charset="0"/>
                <a:cs typeface="Verdana" panose="020B0604030504040204" pitchFamily="34" charset="0"/>
              </a:rPr>
              <a:t>Copyright © 2019, 2017, 2015, 2013 Pearson Education, Inc. All Rights Reserved.</a:t>
            </a:r>
          </a:p>
        </p:txBody>
      </p:sp>
      <p:pic>
        <p:nvPicPr>
          <p:cNvPr id="8" name="Picture 7"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434394"/>
            <a:ext cx="918000" cy="279915"/>
          </a:xfrm>
          <a:prstGeom prst="rect">
            <a:avLst/>
          </a:prstGeom>
        </p:spPr>
      </p:pic>
    </p:spTree>
    <p:extLst>
      <p:ext uri="{BB962C8B-B14F-4D97-AF65-F5344CB8AC3E}">
        <p14:creationId xmlns:p14="http://schemas.microsoft.com/office/powerpoint/2010/main" val="16945836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Content Slide">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a:t>© 2017 Cengage Learning. All rights reserved. May not be copied, scanned, or duplicated, in whole or in part, except for use as permitted in a license distributed with a certain product or service or otherwise on a password-protected website for classroom use.</a:t>
            </a:r>
          </a:p>
        </p:txBody>
      </p:sp>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reeform 6"/>
          <p:cNvSpPr/>
          <p:nvPr userDrawn="1"/>
        </p:nvSpPr>
        <p:spPr>
          <a:xfrm>
            <a:off x="0" y="76200"/>
            <a:ext cx="8686800" cy="152400"/>
          </a:xfrm>
          <a:custGeom>
            <a:avLst/>
            <a:gdLst>
              <a:gd name="connsiteX0" fmla="*/ 0 w 8763000"/>
              <a:gd name="connsiteY0" fmla="*/ 0 h 228600"/>
              <a:gd name="connsiteX1" fmla="*/ 8763000 w 8763000"/>
              <a:gd name="connsiteY1" fmla="*/ 0 h 228600"/>
              <a:gd name="connsiteX2" fmla="*/ 8763000 w 8763000"/>
              <a:gd name="connsiteY2" fmla="*/ 228600 h 228600"/>
              <a:gd name="connsiteX3" fmla="*/ 0 w 8763000"/>
              <a:gd name="connsiteY3" fmla="*/ 228600 h 228600"/>
              <a:gd name="connsiteX4" fmla="*/ 0 w 8763000"/>
              <a:gd name="connsiteY4" fmla="*/ 0 h 228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63000" h="228600">
                <a:moveTo>
                  <a:pt x="0" y="0"/>
                </a:moveTo>
                <a:lnTo>
                  <a:pt x="8763000" y="0"/>
                </a:lnTo>
                <a:lnTo>
                  <a:pt x="8763000" y="228600"/>
                </a:lnTo>
                <a:lnTo>
                  <a:pt x="0" y="228600"/>
                </a:lnTo>
                <a:lnTo>
                  <a:pt x="0" y="0"/>
                </a:lnTo>
                <a:close/>
              </a:path>
            </a:pathLst>
          </a:custGeom>
          <a:solidFill>
            <a:srgbClr val="E57B00"/>
          </a:solidFill>
          <a:ln>
            <a:solidFill>
              <a:srgbClr val="E57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9" name="Straight Connector 8"/>
          <p:cNvCxnSpPr/>
          <p:nvPr userDrawn="1"/>
        </p:nvCxnSpPr>
        <p:spPr>
          <a:xfrm>
            <a:off x="0" y="1524000"/>
            <a:ext cx="8763000" cy="0"/>
          </a:xfrm>
          <a:prstGeom prst="line">
            <a:avLst/>
          </a:prstGeom>
          <a:ln>
            <a:solidFill>
              <a:srgbClr val="848BB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318828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pic>
        <p:nvPicPr>
          <p:cNvPr id="8" name="Picture 7"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434394"/>
            <a:ext cx="918000" cy="279915"/>
          </a:xfrm>
          <a:prstGeom prst="rect">
            <a:avLst/>
          </a:prstGeom>
        </p:spPr>
      </p:pic>
    </p:spTree>
    <p:extLst>
      <p:ext uri="{BB962C8B-B14F-4D97-AF65-F5344CB8AC3E}">
        <p14:creationId xmlns:p14="http://schemas.microsoft.com/office/powerpoint/2010/main" val="2981062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p>
            <a:endParaRPr lang="en-US" dirty="0"/>
          </a:p>
        </p:txBody>
      </p:sp>
      <p:sp>
        <p:nvSpPr>
          <p:cNvPr id="4" name="Date Placeholder 3"/>
          <p:cNvSpPr>
            <a:spLocks noGrp="1"/>
          </p:cNvSpPr>
          <p:nvPr>
            <p:ph type="dt" sz="half"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Click to add Learning Objective(s)</a:t>
            </a:r>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2" name="Footer Placeholder 2"/>
          <p:cNvSpPr>
            <a:spLocks noGrp="1"/>
          </p:cNvSpPr>
          <p:nvPr>
            <p:ph type="ftr" sz="quarter" idx="10"/>
          </p:nvPr>
        </p:nvSpPr>
        <p:spPr>
          <a:xfrm>
            <a:off x="93969" y="6172200"/>
            <a:ext cx="8595360" cy="235463"/>
          </a:xfrm>
        </p:spPr>
        <p:txBody>
          <a:bodyPr/>
          <a:lstStyle/>
          <a:p>
            <a:endParaRPr lang="en-US" dirty="0"/>
          </a:p>
        </p:txBody>
      </p:sp>
      <p:sp>
        <p:nvSpPr>
          <p:cNvPr id="4" name="Date Placeholder 3"/>
          <p:cNvSpPr>
            <a:spLocks noGrp="1"/>
          </p:cNvSpPr>
          <p:nvPr>
            <p:ph type="dt" sz="half"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1524630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sz="3600">
                <a:latin typeface="+mj-lt"/>
              </a:defRPr>
            </a:lvl1pPr>
          </a:lstStyle>
          <a:p>
            <a:r>
              <a:rPr lang="en-US" dirty="0"/>
              <a:t>Click to edit Master title style</a:t>
            </a:r>
          </a:p>
        </p:txBody>
      </p:sp>
      <p:sp>
        <p:nvSpPr>
          <p:cNvPr id="3" name="Content Placeholder 2"/>
          <p:cNvSpPr>
            <a:spLocks noGrp="1"/>
          </p:cNvSpPr>
          <p:nvPr>
            <p:ph idx="1"/>
          </p:nvPr>
        </p:nvSpPr>
        <p:spPr/>
        <p:txBody>
          <a:bodyPr/>
          <a:lstStyle>
            <a:lvl1pPr>
              <a:buClr>
                <a:srgbClr val="007FA3"/>
              </a:buClr>
              <a:buSzPct val="100000"/>
              <a:defRPr/>
            </a:lvl1pPr>
            <a:lvl2pPr>
              <a:buClr>
                <a:srgbClr val="007FA3"/>
              </a:buClr>
              <a:defRPr/>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1440" y="6178248"/>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2109093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118872" indent="-118872">
              <a:buClr>
                <a:srgbClr val="007FA3"/>
              </a:buClr>
              <a:buSzPct val="25000"/>
              <a:defRPr sz="1600"/>
            </a:lvl1pPr>
            <a:lvl2pPr marL="569913" indent="-285750">
              <a:buClr>
                <a:srgbClr val="007FA3"/>
              </a:buClr>
              <a:defRPr sz="1600"/>
            </a:lvl2pPr>
            <a:lvl3pPr>
              <a:buClr>
                <a:srgbClr val="007FA3"/>
              </a:buClr>
              <a:defRPr sz="1600"/>
            </a:lvl3pPr>
            <a:lvl4pPr>
              <a:buClr>
                <a:srgbClr val="007FA3"/>
              </a:buClr>
              <a:defRPr sz="1600"/>
            </a:lvl4pPr>
            <a:lvl5pPr>
              <a:buClr>
                <a:srgbClr val="007FA3"/>
              </a:buClr>
              <a:defRPr sz="1600"/>
            </a:lvl5pPr>
            <a:lvl6pPr>
              <a:buClr>
                <a:srgbClr val="007FA3"/>
              </a:buClr>
              <a:defRPr sz="1600"/>
            </a:lvl6pPr>
            <a:lvl7pPr>
              <a:buClr>
                <a:srgbClr val="007FA3"/>
              </a:buClr>
              <a:defRPr sz="1600"/>
            </a:lvl7pPr>
            <a:lvl8pPr>
              <a:buClr>
                <a:srgbClr val="007FA3"/>
              </a:buClr>
              <a:defRPr sz="1600"/>
            </a:lvl8pPr>
            <a:lvl9pPr>
              <a:buClr>
                <a:srgbClr val="007FA3"/>
              </a:buCl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Tree>
    <p:extLst>
      <p:ext uri="{BB962C8B-B14F-4D97-AF65-F5344CB8AC3E}">
        <p14:creationId xmlns:p14="http://schemas.microsoft.com/office/powerpoint/2010/main" val="2752008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3400">
                <a:solidFill>
                  <a:srgbClr val="007FA3"/>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8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11"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13" name="Picture 12"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434394"/>
            <a:ext cx="918000" cy="279915"/>
          </a:xfrm>
          <a:prstGeom prst="rect">
            <a:avLst/>
          </a:prstGeom>
        </p:spPr>
      </p:pic>
      <p:sp>
        <p:nvSpPr>
          <p:cNvPr id="14" name="TextBox 13"/>
          <p:cNvSpPr txBox="1"/>
          <p:nvPr userDrawn="1"/>
        </p:nvSpPr>
        <p:spPr>
          <a:xfrm>
            <a:off x="1828800" y="6444344"/>
            <a:ext cx="6858000" cy="276999"/>
          </a:xfrm>
          <a:prstGeom prst="rect">
            <a:avLst/>
          </a:prstGeom>
          <a:noFill/>
        </p:spPr>
        <p:txBody>
          <a:bodyPr wrap="square" rtlCol="0" anchor="ctr" anchorCtr="0">
            <a:spAutoFit/>
          </a:bodyPr>
          <a:lstStyle/>
          <a:p>
            <a:pPr algn="r">
              <a:defRPr/>
            </a:pPr>
            <a:r>
              <a:rPr lang="en-US" altLang="en-US" sz="1200" dirty="0">
                <a:latin typeface="Verdana" panose="020B0604030504040204" pitchFamily="34" charset="0"/>
                <a:ea typeface="Verdana" panose="020B0604030504040204" pitchFamily="34" charset="0"/>
                <a:cs typeface="Verdana" panose="020B0604030504040204" pitchFamily="34" charset="0"/>
              </a:rPr>
              <a:t>Copyright © 2019, 2017, 2015, 2013 Pearson Education, Inc. All Rights Reserved.</a:t>
            </a:r>
          </a:p>
        </p:txBody>
      </p:sp>
    </p:spTree>
    <p:extLst>
      <p:ext uri="{BB962C8B-B14F-4D97-AF65-F5344CB8AC3E}">
        <p14:creationId xmlns:p14="http://schemas.microsoft.com/office/powerpoint/2010/main" val="22037960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9624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31547999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endParaRPr lang="en-US" dirty="0"/>
          </a:p>
        </p:txBody>
      </p:sp>
      <p:sp>
        <p:nvSpPr>
          <p:cNvPr id="4" name="Date Placeholder 3"/>
          <p:cNvSpPr>
            <a:spLocks noGrp="1"/>
          </p:cNvSpPr>
          <p:nvPr>
            <p:ph type="dt" sz="half"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
        <p:nvSpPr>
          <p:cNvPr id="6" name="Title 7"/>
          <p:cNvSpPr>
            <a:spLocks noGrp="1"/>
          </p:cNvSpPr>
          <p:nvPr>
            <p:ph type="title"/>
          </p:nvPr>
        </p:nvSpPr>
        <p:spPr>
          <a:xfrm>
            <a:off x="457200" y="215372"/>
            <a:ext cx="8229600" cy="1097280"/>
          </a:xfrm>
        </p:spPr>
        <p:txBody>
          <a:bodyPr/>
          <a:lstStyle/>
          <a:p>
            <a:r>
              <a:rPr lang="en-US" dirty="0"/>
              <a:t>Click to edit Master title style</a:t>
            </a:r>
          </a:p>
        </p:txBody>
      </p:sp>
      <p:sp>
        <p:nvSpPr>
          <p:cNvPr id="7" name="Content Placeholder 2"/>
          <p:cNvSpPr>
            <a:spLocks noGrp="1"/>
          </p:cNvSpPr>
          <p:nvPr>
            <p:ph idx="1"/>
          </p:nvPr>
        </p:nvSpPr>
        <p:spPr>
          <a:xfrm>
            <a:off x="457200" y="1600201"/>
            <a:ext cx="8229600" cy="914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2"/>
          <p:cNvSpPr>
            <a:spLocks noGrp="1"/>
          </p:cNvSpPr>
          <p:nvPr>
            <p:ph idx="13"/>
          </p:nvPr>
        </p:nvSpPr>
        <p:spPr>
          <a:xfrm>
            <a:off x="457200" y="2667000"/>
            <a:ext cx="3886200" cy="2438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4"/>
          </p:nvPr>
        </p:nvSpPr>
        <p:spPr>
          <a:xfrm>
            <a:off x="4419600" y="2667000"/>
            <a:ext cx="4267200" cy="2438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a:t>Click to edit </a:t>
            </a:r>
            <a:br>
              <a:rPr lang="en-US" dirty="0"/>
            </a:br>
            <a:r>
              <a:rPr lang="en-US" dirty="0"/>
              <a:t>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1" name="Footer Placeholder 4"/>
          <p:cNvSpPr>
            <a:spLocks noGrp="1"/>
          </p:cNvSpPr>
          <p:nvPr>
            <p:ph type="ftr" sz="quarter" idx="3"/>
          </p:nvPr>
        </p:nvSpPr>
        <p:spPr>
          <a:xfrm>
            <a:off x="93969" y="6172200"/>
            <a:ext cx="8595360" cy="235463"/>
          </a:xfrm>
          <a:prstGeom prst="rect">
            <a:avLst/>
          </a:prstGeom>
        </p:spPr>
        <p:txBody>
          <a:bodyPr vert="horz" lIns="0" tIns="0" rIns="0" bIns="0" rtlCol="0" anchor="b"/>
          <a:lstStyle>
            <a:lvl1pPr algn="l">
              <a:defRPr sz="1100">
                <a:solidFill>
                  <a:schemeClr val="tx1"/>
                </a:solidFill>
              </a:defRPr>
            </a:lvl1pPr>
          </a:lstStyle>
          <a:p>
            <a:endParaRPr lang="en-US" dirty="0"/>
          </a:p>
        </p:txBody>
      </p:sp>
      <p:sp>
        <p:nvSpPr>
          <p:cNvPr id="4" name="Date Placeholder 3"/>
          <p:cNvSpPr>
            <a:spLocks noGrp="1"/>
          </p:cNvSpPr>
          <p:nvPr>
            <p:ph type="dt" sz="half" idx="2"/>
          </p:nvPr>
        </p:nvSpPr>
        <p:spPr>
          <a:xfrm>
            <a:off x="6335713" y="113072"/>
            <a:ext cx="2133600" cy="182880"/>
          </a:xfrm>
          <a:prstGeom prst="rect">
            <a:avLst/>
          </a:prstGeom>
        </p:spPr>
        <p:txBody>
          <a:bodyPr vert="horz" lIns="91440" tIns="45720" rIns="91440" bIns="45720" rtlCol="0" anchor="ctr"/>
          <a:lstStyle>
            <a:lvl1pPr algn="r">
              <a:defRPr sz="900">
                <a:solidFill>
                  <a:schemeClr val="bg1"/>
                </a:solidFill>
              </a:defRPr>
            </a:lvl1pPr>
          </a:lstStyle>
          <a:p>
            <a:endParaRPr lang="en-US" dirty="0"/>
          </a:p>
        </p:txBody>
      </p:sp>
      <p:sp>
        <p:nvSpPr>
          <p:cNvPr id="6" name="Slide Number Placeholder 5"/>
          <p:cNvSpPr>
            <a:spLocks noGrp="1"/>
          </p:cNvSpPr>
          <p:nvPr>
            <p:ph type="sldNum" sz="quarter" idx="4"/>
          </p:nvPr>
        </p:nvSpPr>
        <p:spPr>
          <a:xfrm>
            <a:off x="8469312" y="113072"/>
            <a:ext cx="551783" cy="182880"/>
          </a:xfrm>
          <a:prstGeom prst="rect">
            <a:avLst/>
          </a:prstGeom>
        </p:spPr>
        <p:txBody>
          <a:bodyPr vert="horz" lIns="91440" tIns="45720" rIns="91440" bIns="45720" rtlCol="0" anchor="ctr"/>
          <a:lstStyle>
            <a:lvl1pPr algn="r">
              <a:defRPr sz="900">
                <a:solidFill>
                  <a:schemeClr val="bg1"/>
                </a:solidFill>
              </a:defRPr>
            </a:lvl1pPr>
          </a:lstStyle>
          <a:p>
            <a:fld id="{200B2350-5261-4F5C-9DF5-EF0D264FC8D2}" type="slidenum">
              <a:rPr lang="en-US" smtClean="0"/>
              <a:pPr/>
              <a:t>‹#›</a:t>
            </a:fld>
            <a:endParaRPr lang="en-US" dirty="0"/>
          </a:p>
        </p:txBody>
      </p:sp>
      <p:sp>
        <p:nvSpPr>
          <p:cNvPr id="8" name="TextBox 7"/>
          <p:cNvSpPr txBox="1"/>
          <p:nvPr userDrawn="1"/>
        </p:nvSpPr>
        <p:spPr>
          <a:xfrm>
            <a:off x="1828800" y="6444344"/>
            <a:ext cx="6858000" cy="276999"/>
          </a:xfrm>
          <a:prstGeom prst="rect">
            <a:avLst/>
          </a:prstGeom>
          <a:noFill/>
        </p:spPr>
        <p:txBody>
          <a:bodyPr wrap="square" rtlCol="0" anchor="ctr" anchorCtr="0">
            <a:spAutoFit/>
          </a:bodyPr>
          <a:lstStyle/>
          <a:p>
            <a:pPr algn="r">
              <a:defRPr/>
            </a:pPr>
            <a:r>
              <a:rPr lang="en-US" altLang="en-US" sz="1200" dirty="0">
                <a:latin typeface="Verdana" panose="020B0604030504040204" pitchFamily="34" charset="0"/>
                <a:ea typeface="Verdana" panose="020B0604030504040204" pitchFamily="34" charset="0"/>
                <a:cs typeface="Verdana" panose="020B0604030504040204" pitchFamily="34" charset="0"/>
              </a:rPr>
              <a:t>Copyright © 2019, 2017, 2015, 2013 Pearson Education, Inc. All Rights Reserved.</a:t>
            </a:r>
          </a:p>
        </p:txBody>
      </p:sp>
      <p:pic>
        <p:nvPicPr>
          <p:cNvPr id="9" name="Picture 8" descr="Pearson Logo"/>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457200" y="6434394"/>
            <a:ext cx="918000" cy="279915"/>
          </a:xfrm>
          <a:prstGeom prst="rect">
            <a:avLst/>
          </a:prstGeom>
        </p:spPr>
      </p:pic>
    </p:spTree>
    <p:extLst>
      <p:ext uri="{BB962C8B-B14F-4D97-AF65-F5344CB8AC3E}">
        <p14:creationId xmlns:p14="http://schemas.microsoft.com/office/powerpoint/2010/main" val="3691570016"/>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61" r:id="rId3"/>
    <p:sldLayoutId id="2147483656" r:id="rId4"/>
    <p:sldLayoutId id="2147483650" r:id="rId5"/>
    <p:sldLayoutId id="2147483659" r:id="rId6"/>
    <p:sldLayoutId id="2147483658" r:id="rId7"/>
    <p:sldLayoutId id="2147483660" r:id="rId8"/>
    <p:sldLayoutId id="2147483662" r:id="rId9"/>
    <p:sldLayoutId id="2147483651" r:id="rId10"/>
    <p:sldLayoutId id="2147483654" r:id="rId11"/>
    <p:sldLayoutId id="2147483655" r:id="rId12"/>
    <p:sldLayoutId id="2147483663" r:id="rId13"/>
    <p:sldLayoutId id="2147483664" r:id="rId14"/>
  </p:sldLayoutIdLst>
  <p:hf hdr="0" ftr="0" dt="0"/>
  <p:txStyles>
    <p:titleStyle>
      <a:lvl1pPr algn="l" defTabSz="914400" rtl="0" eaLnBrk="1" latinLnBrk="0" hangingPunct="1">
        <a:lnSpc>
          <a:spcPct val="100000"/>
        </a:lnSpc>
        <a:spcBef>
          <a:spcPct val="0"/>
        </a:spcBef>
        <a:buNone/>
        <a:defRPr sz="3400" b="1" kern="1200">
          <a:solidFill>
            <a:srgbClr val="007FA3"/>
          </a:solidFill>
          <a:latin typeface="Times New Roman" panose="02020603050405020304" pitchFamily="18" charset="0"/>
          <a:ea typeface="+mj-ea"/>
          <a:cs typeface="Times New Roman" panose="02020603050405020304" pitchFamily="18" charset="0"/>
        </a:defRPr>
      </a:lvl1pPr>
    </p:titleStyle>
    <p:bodyStyle>
      <a:lvl1pPr marL="256032" indent="-256032" algn="l" defTabSz="914400" rtl="0" eaLnBrk="1" latinLnBrk="0" hangingPunct="1">
        <a:spcBef>
          <a:spcPts val="1500"/>
        </a:spcBef>
        <a:buClr>
          <a:srgbClr val="007FA3"/>
        </a:buClr>
        <a:buFont typeface="Arial" panose="020B0604020202020204" pitchFamily="34" charset="0"/>
        <a:buChar char="•"/>
        <a:defRPr sz="16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16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4.xml"/><Relationship Id="rId1" Type="http://schemas.openxmlformats.org/officeDocument/2006/relationships/tags" Target="../tags/tag2.xml"/><Relationship Id="rId5" Type="http://schemas.openxmlformats.org/officeDocument/2006/relationships/image" Target="../media/image3.png"/><Relationship Id="rId4" Type="http://schemas.openxmlformats.org/officeDocument/2006/relationships/hyperlink" Target="../../../../../../Program%20Files/TurningPoint/2003/Questions.html"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Organizational Behavior</a:t>
            </a:r>
          </a:p>
        </p:txBody>
      </p:sp>
      <p:sp>
        <p:nvSpPr>
          <p:cNvPr id="3" name="Text Placeholder 2"/>
          <p:cNvSpPr>
            <a:spLocks noGrp="1"/>
          </p:cNvSpPr>
          <p:nvPr>
            <p:ph type="body" sz="quarter" idx="13"/>
          </p:nvPr>
        </p:nvSpPr>
        <p:spPr/>
        <p:txBody>
          <a:bodyPr/>
          <a:lstStyle/>
          <a:p>
            <a:r>
              <a:rPr lang="en-US" dirty="0"/>
              <a:t>Eighteenth Edition</a:t>
            </a:r>
          </a:p>
        </p:txBody>
      </p:sp>
      <p:sp>
        <p:nvSpPr>
          <p:cNvPr id="4" name="Text Placeholder 3"/>
          <p:cNvSpPr>
            <a:spLocks noGrp="1"/>
          </p:cNvSpPr>
          <p:nvPr>
            <p:ph type="body" sz="quarter" idx="14"/>
          </p:nvPr>
        </p:nvSpPr>
        <p:spPr/>
        <p:txBody>
          <a:bodyPr/>
          <a:lstStyle/>
          <a:p>
            <a:r>
              <a:rPr lang="en-US" b="1"/>
              <a:t>Lecture 1</a:t>
            </a:r>
            <a:endParaRPr lang="en-US" b="1" dirty="0"/>
          </a:p>
        </p:txBody>
      </p:sp>
      <p:sp>
        <p:nvSpPr>
          <p:cNvPr id="5" name="Text Placeholder 4"/>
          <p:cNvSpPr>
            <a:spLocks noGrp="1"/>
          </p:cNvSpPr>
          <p:nvPr>
            <p:ph type="body" sz="quarter" idx="15"/>
          </p:nvPr>
        </p:nvSpPr>
        <p:spPr/>
        <p:txBody>
          <a:bodyPr/>
          <a:lstStyle/>
          <a:p>
            <a:r>
              <a:rPr lang="en-US" sz="2400" dirty="0">
                <a:cs typeface="Aharoni" panose="02010803020104030203" pitchFamily="2" charset="-79"/>
              </a:rPr>
              <a:t>What Is Organizational Behavior?</a:t>
            </a:r>
            <a:endParaRPr lang="en-US" dirty="0"/>
          </a:p>
        </p:txBody>
      </p:sp>
      <p:pic>
        <p:nvPicPr>
          <p:cNvPr id="7" name="Picture 6" descr="Front cover: Organizational Behavior, Eighteenth Edition by Stephen P. Robbins and Timothy A. Judge"/>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9902" y="1291894"/>
            <a:ext cx="3865865" cy="4948104"/>
          </a:xfrm>
          <a:prstGeom prst="rect">
            <a:avLst/>
          </a:prstGeom>
        </p:spPr>
      </p:pic>
      <p:sp>
        <p:nvSpPr>
          <p:cNvPr id="6" name="Text Placeholder 5"/>
          <p:cNvSpPr>
            <a:spLocks noGrp="1"/>
          </p:cNvSpPr>
          <p:nvPr>
            <p:ph type="body" sz="quarter" idx="16"/>
          </p:nvPr>
        </p:nvSpPr>
        <p:spPr/>
        <p:txBody>
          <a:bodyPr/>
          <a:lstStyle/>
          <a:p>
            <a:pPr>
              <a:defRPr/>
            </a:pPr>
            <a:r>
              <a:rPr lang="en-US" altLang="en-US" dirty="0"/>
              <a:t>Copyright © 2019, 2017, 2015, 2013 Pearson Education, Inc. All Rights Reserved.</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cs typeface="Arial Narrow"/>
              </a:rPr>
              <a:t>Effective Versus Successful Managerial Activities </a:t>
            </a:r>
            <a:r>
              <a:rPr lang="en-US" sz="2000" b="0" dirty="0">
                <a:latin typeface="+mj-lt"/>
                <a:cs typeface="Arial Narrow"/>
              </a:rPr>
              <a:t>(2 of 2)</a:t>
            </a:r>
            <a:endParaRPr lang="en-US" b="0" dirty="0">
              <a:latin typeface="+mj-lt"/>
            </a:endParaRPr>
          </a:p>
        </p:txBody>
      </p:sp>
      <p:sp>
        <p:nvSpPr>
          <p:cNvPr id="3" name="Content Placeholder 2"/>
          <p:cNvSpPr>
            <a:spLocks noGrp="1"/>
          </p:cNvSpPr>
          <p:nvPr>
            <p:ph idx="1"/>
          </p:nvPr>
        </p:nvSpPr>
        <p:spPr>
          <a:xfrm>
            <a:off x="457200" y="1600201"/>
            <a:ext cx="6172200" cy="381000"/>
          </a:xfrm>
        </p:spPr>
        <p:txBody>
          <a:bodyPr/>
          <a:lstStyle/>
          <a:p>
            <a:pPr marL="0" indent="0">
              <a:buNone/>
            </a:pPr>
            <a:r>
              <a:rPr lang="en-IN" sz="2000" b="1" dirty="0"/>
              <a:t>Exhibit 1-2 </a:t>
            </a:r>
            <a:r>
              <a:rPr lang="en-IN" sz="2000" dirty="0"/>
              <a:t>Allocation of Activities by Time</a:t>
            </a:r>
          </a:p>
        </p:txBody>
      </p:sp>
      <p:pic>
        <p:nvPicPr>
          <p:cNvPr id="4" name="Picture 3" descr="A set of pie charts shows how different kinds of managers allocate their activities by time.&#10;Average managers:&#10;Traditional management: 32%&#10;Communication: 29%&#10;Human resource management: 20%&#10;Networking: 19%&#10;Successful managers: &#10;Traditional management: 13%&#10;Communication: 28%&#10;Human resource management: 11%&#10;Networking: 48%&#10;Effective managers:&#10;Traditional management: 19%&#10;Communication: 44%&#10;Human resource management: 26%&#10;Networking: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8325" y="2009827"/>
            <a:ext cx="7767351" cy="3952823"/>
          </a:xfrm>
          <a:prstGeom prst="rect">
            <a:avLst/>
          </a:prstGeom>
        </p:spPr>
      </p:pic>
      <p:sp>
        <p:nvSpPr>
          <p:cNvPr id="6" name="Content Placeholder 5"/>
          <p:cNvSpPr>
            <a:spLocks noGrp="1"/>
          </p:cNvSpPr>
          <p:nvPr>
            <p:ph idx="13"/>
          </p:nvPr>
        </p:nvSpPr>
        <p:spPr>
          <a:xfrm>
            <a:off x="457200" y="6096000"/>
            <a:ext cx="8229600" cy="228600"/>
          </a:xfrm>
        </p:spPr>
        <p:txBody>
          <a:bodyPr/>
          <a:lstStyle/>
          <a:p>
            <a:pPr marL="0" indent="0">
              <a:buNone/>
            </a:pPr>
            <a:r>
              <a:rPr lang="en-US" sz="1200" i="1" dirty="0"/>
              <a:t>Source: </a:t>
            </a:r>
            <a:r>
              <a:rPr lang="en-US" sz="1200" dirty="0"/>
              <a:t>Based on F. </a:t>
            </a:r>
            <a:r>
              <a:rPr lang="en-US" sz="1200" dirty="0" err="1"/>
              <a:t>Luthans</a:t>
            </a:r>
            <a:r>
              <a:rPr lang="en-US" sz="1200" dirty="0"/>
              <a:t>, R. M. Hodgetts, and S. A. </a:t>
            </a:r>
            <a:r>
              <a:rPr lang="en-US" sz="1200" dirty="0" err="1"/>
              <a:t>Rosenkrantz</a:t>
            </a:r>
            <a:r>
              <a:rPr lang="en-US" sz="1200" dirty="0"/>
              <a:t>, </a:t>
            </a:r>
            <a:r>
              <a:rPr lang="en-US" sz="1200" i="1" dirty="0"/>
              <a:t>Real Managers </a:t>
            </a:r>
            <a:r>
              <a:rPr lang="en-US" sz="1200" dirty="0"/>
              <a:t>(Cambridge, MA: Ballinger, 1988).</a:t>
            </a:r>
            <a:endParaRPr lang="en-IN" sz="1200"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10</a:t>
            </a:fld>
            <a:endParaRPr lang="en-US" dirty="0"/>
          </a:p>
        </p:txBody>
      </p:sp>
    </p:spTree>
    <p:extLst>
      <p:ext uri="{BB962C8B-B14F-4D97-AF65-F5344CB8AC3E}">
        <p14:creationId xmlns:p14="http://schemas.microsoft.com/office/powerpoint/2010/main" val="11132975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ea typeface="ＭＳ Ｐゴシック" pitchFamily="34" charset="-128"/>
              </a:rPr>
              <a:t>Define Organizational Behavior</a:t>
            </a:r>
            <a:endParaRPr lang="en-US" dirty="0"/>
          </a:p>
        </p:txBody>
      </p:sp>
      <p:sp>
        <p:nvSpPr>
          <p:cNvPr id="4" name="Content Placeholder 3"/>
          <p:cNvSpPr>
            <a:spLocks noGrp="1"/>
          </p:cNvSpPr>
          <p:nvPr>
            <p:ph idx="1"/>
          </p:nvPr>
        </p:nvSpPr>
        <p:spPr>
          <a:xfrm>
            <a:off x="457200" y="1600201"/>
            <a:ext cx="7620000" cy="2133600"/>
          </a:xfrm>
        </p:spPr>
        <p:txBody>
          <a:bodyPr/>
          <a:lstStyle/>
          <a:p>
            <a:pPr marL="0" indent="0">
              <a:buNone/>
              <a:defRPr/>
            </a:pPr>
            <a:r>
              <a:rPr lang="en-US" sz="2400" b="1" dirty="0">
                <a:cs typeface="Arial"/>
              </a:rPr>
              <a:t>Organizational behavior </a:t>
            </a:r>
            <a:r>
              <a:rPr lang="en-US" sz="2400" dirty="0">
                <a:cs typeface="Arial"/>
              </a:rPr>
              <a:t>(OB) is a field of study that investigates the impact that individuals, groups, and structure have on behavior within organizations for the purpose of applying such knowledge toward improving an organization’s effectiveness.</a:t>
            </a:r>
            <a:endParaRPr lang="en-US" sz="2400" dirty="0"/>
          </a:p>
        </p:txBody>
      </p:sp>
      <p:sp>
        <p:nvSpPr>
          <p:cNvPr id="3" name="Slide Number Placeholder 2"/>
          <p:cNvSpPr>
            <a:spLocks noGrp="1"/>
          </p:cNvSpPr>
          <p:nvPr>
            <p:ph type="sldNum" sz="quarter" idx="12"/>
          </p:nvPr>
        </p:nvSpPr>
        <p:spPr/>
        <p:txBody>
          <a:bodyPr/>
          <a:lstStyle/>
          <a:p>
            <a:fld id="{200B2350-5261-4F5C-9DF5-EF0D264FC8D2}" type="slidenum">
              <a:rPr lang="en-US" smtClean="0"/>
              <a:pPr/>
              <a:t>11</a:t>
            </a:fld>
            <a:endParaRPr lang="en-US" dirty="0"/>
          </a:p>
        </p:txBody>
      </p:sp>
    </p:spTree>
    <p:extLst>
      <p:ext uri="{BB962C8B-B14F-4D97-AF65-F5344CB8AC3E}">
        <p14:creationId xmlns:p14="http://schemas.microsoft.com/office/powerpoint/2010/main" val="9686626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cs typeface="Arial Narrow"/>
              </a:rPr>
              <a:t>Complementing Intuition with Systematic Study</a:t>
            </a:r>
            <a:endParaRPr lang="en-US" sz="3600" dirty="0"/>
          </a:p>
        </p:txBody>
      </p:sp>
      <p:sp>
        <p:nvSpPr>
          <p:cNvPr id="3" name="Content Placeholder 2"/>
          <p:cNvSpPr>
            <a:spLocks noGrp="1"/>
          </p:cNvSpPr>
          <p:nvPr>
            <p:ph idx="1"/>
          </p:nvPr>
        </p:nvSpPr>
        <p:spPr>
          <a:xfrm>
            <a:off x="457200" y="1600200"/>
            <a:ext cx="8229600" cy="4724400"/>
          </a:xfrm>
        </p:spPr>
        <p:txBody>
          <a:bodyPr/>
          <a:lstStyle/>
          <a:p>
            <a:pPr marL="256032" indent="-256032">
              <a:spcBef>
                <a:spcPts val="600"/>
              </a:spcBef>
              <a:buSzPct val="100000"/>
              <a:defRPr/>
            </a:pPr>
            <a:r>
              <a:rPr lang="en-US" sz="2200" b="1" dirty="0"/>
              <a:t>Systematic Study of Behavior</a:t>
            </a:r>
          </a:p>
          <a:p>
            <a:pPr marL="740664" lvl="1">
              <a:defRPr/>
            </a:pPr>
            <a:r>
              <a:rPr lang="en-US" sz="2200" dirty="0"/>
              <a:t>Behavior generally is predictable if we know how the person perceived the situation and what is important to him or her.</a:t>
            </a:r>
          </a:p>
          <a:p>
            <a:pPr marL="256032" indent="-256032">
              <a:spcBef>
                <a:spcPts val="600"/>
              </a:spcBef>
              <a:buSzPct val="100000"/>
              <a:defRPr/>
            </a:pPr>
            <a:r>
              <a:rPr lang="en-US" sz="2200" b="1" dirty="0"/>
              <a:t>Evidence-Based Management (EBM)</a:t>
            </a:r>
          </a:p>
          <a:p>
            <a:pPr marL="740664" lvl="1">
              <a:defRPr/>
            </a:pPr>
            <a:r>
              <a:rPr lang="en-US" sz="2200" dirty="0"/>
              <a:t>Complements systematic study.</a:t>
            </a:r>
          </a:p>
          <a:p>
            <a:pPr marL="740664" lvl="1">
              <a:defRPr/>
            </a:pPr>
            <a:r>
              <a:rPr lang="en-US" sz="2200" dirty="0"/>
              <a:t>Argues for managers to make decisions based on evidence.</a:t>
            </a:r>
          </a:p>
          <a:p>
            <a:pPr marL="256032" indent="-256032">
              <a:spcBef>
                <a:spcPts val="600"/>
              </a:spcBef>
              <a:buSzPct val="100000"/>
              <a:defRPr/>
            </a:pPr>
            <a:r>
              <a:rPr lang="en-US" sz="2200" b="1" dirty="0"/>
              <a:t>Intuition</a:t>
            </a:r>
          </a:p>
          <a:p>
            <a:pPr marL="740664" lvl="1" indent="-283464">
              <a:defRPr/>
            </a:pPr>
            <a:r>
              <a:rPr lang="en-US" sz="2200" dirty="0"/>
              <a:t>Systematic study and EBM add to intuition, or those “gut feelings” about “why I do what I do” and “what makes others tick.”</a:t>
            </a:r>
          </a:p>
          <a:p>
            <a:pPr marL="740664" lvl="1" indent="-283464">
              <a:defRPr/>
            </a:pPr>
            <a:r>
              <a:rPr lang="en-US" sz="2200" dirty="0"/>
              <a:t>If we make all decisions with intuition or gut instinct, we’re likely working with incomplete information.</a:t>
            </a:r>
          </a:p>
        </p:txBody>
      </p:sp>
      <p:sp>
        <p:nvSpPr>
          <p:cNvPr id="4" name="Slide Number Placeholder 3"/>
          <p:cNvSpPr>
            <a:spLocks noGrp="1"/>
          </p:cNvSpPr>
          <p:nvPr>
            <p:ph type="sldNum" sz="quarter" idx="12"/>
          </p:nvPr>
        </p:nvSpPr>
        <p:spPr/>
        <p:txBody>
          <a:bodyPr/>
          <a:lstStyle/>
          <a:p>
            <a:fld id="{200B2350-5261-4F5C-9DF5-EF0D264FC8D2}" type="slidenum">
              <a:rPr lang="en-US" smtClean="0"/>
              <a:pPr/>
              <a:t>12</a:t>
            </a:fld>
            <a:endParaRPr lang="en-US" dirty="0"/>
          </a:p>
        </p:txBody>
      </p:sp>
    </p:spTree>
    <p:extLst>
      <p:ext uri="{BB962C8B-B14F-4D97-AF65-F5344CB8AC3E}">
        <p14:creationId xmlns:p14="http://schemas.microsoft.com/office/powerpoint/2010/main" val="19166859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cs typeface="Arial Narrow"/>
              </a:rPr>
              <a:t>Big Data</a:t>
            </a:r>
            <a:endParaRPr lang="en-US" sz="3600" dirty="0"/>
          </a:p>
        </p:txBody>
      </p:sp>
      <p:sp>
        <p:nvSpPr>
          <p:cNvPr id="3" name="Content Placeholder 2"/>
          <p:cNvSpPr>
            <a:spLocks noGrp="1"/>
          </p:cNvSpPr>
          <p:nvPr>
            <p:ph idx="1"/>
          </p:nvPr>
        </p:nvSpPr>
        <p:spPr>
          <a:xfrm>
            <a:off x="457200" y="1600199"/>
            <a:ext cx="8001000" cy="4867275"/>
          </a:xfrm>
        </p:spPr>
        <p:txBody>
          <a:bodyPr/>
          <a:lstStyle/>
          <a:p>
            <a:pPr marL="256032" lvl="1" indent="-256032">
              <a:spcBef>
                <a:spcPts val="500"/>
              </a:spcBef>
              <a:buFont typeface="Arial" panose="020B0604020202020204" pitchFamily="34" charset="0"/>
              <a:buChar char="•"/>
            </a:pPr>
            <a:r>
              <a:rPr lang="en-US" sz="2200" dirty="0"/>
              <a:t>Background:</a:t>
            </a:r>
          </a:p>
          <a:p>
            <a:pPr marL="740664" lvl="2" indent="-283464">
              <a:spcBef>
                <a:spcPts val="500"/>
              </a:spcBef>
              <a:buFont typeface="Arial" panose="020B0604020202020204" pitchFamily="34" charset="0"/>
              <a:buChar char="–"/>
            </a:pPr>
            <a:r>
              <a:rPr lang="en-US" sz="2200" dirty="0"/>
              <a:t>The use of Big Data for managerial practices is a relatively new area, but one that holds convincing promise.</a:t>
            </a:r>
          </a:p>
          <a:p>
            <a:pPr marL="256032" lvl="1" indent="-256032">
              <a:spcBef>
                <a:spcPts val="500"/>
              </a:spcBef>
              <a:buFont typeface="Arial" panose="020B0604020202020204" pitchFamily="34" charset="0"/>
              <a:buChar char="•"/>
            </a:pPr>
            <a:r>
              <a:rPr lang="en-US" sz="2200" dirty="0"/>
              <a:t>Current Usage:</a:t>
            </a:r>
          </a:p>
          <a:p>
            <a:pPr marL="740664" lvl="1" indent="-283464">
              <a:spcBef>
                <a:spcPts val="500"/>
              </a:spcBef>
            </a:pPr>
            <a:r>
              <a:rPr lang="en-US" sz="2200" dirty="0"/>
              <a:t>The reasons for data analytics include predicting any event, detecting how much risk is incurred at any time, and preventing catastrophes.</a:t>
            </a:r>
          </a:p>
          <a:p>
            <a:pPr marL="256032" lvl="1" indent="-256032">
              <a:spcBef>
                <a:spcPts val="500"/>
              </a:spcBef>
              <a:buFont typeface="Arial" panose="020B0604020202020204" pitchFamily="34" charset="0"/>
              <a:buChar char="•"/>
            </a:pPr>
            <a:r>
              <a:rPr lang="en-US" sz="2200" dirty="0"/>
              <a:t>New Trends:</a:t>
            </a:r>
          </a:p>
          <a:p>
            <a:pPr marL="740664" lvl="1" indent="-283464">
              <a:spcBef>
                <a:spcPts val="500"/>
              </a:spcBef>
            </a:pPr>
            <a:r>
              <a:rPr lang="en-US" sz="2200" dirty="0"/>
              <a:t>The use of Big Data for understanding, helping, and managing people is relatively new but holds promise.</a:t>
            </a:r>
          </a:p>
          <a:p>
            <a:pPr marL="256032" lvl="1" indent="-256032">
              <a:spcBef>
                <a:spcPts val="500"/>
              </a:spcBef>
              <a:buFont typeface="Arial" panose="020B0604020202020204" pitchFamily="34" charset="0"/>
              <a:buChar char="•"/>
            </a:pPr>
            <a:r>
              <a:rPr lang="en-US" sz="2200" dirty="0"/>
              <a:t>Limitations:</a:t>
            </a:r>
          </a:p>
          <a:p>
            <a:pPr marL="740664" lvl="1" indent="-283464">
              <a:spcBef>
                <a:spcPts val="500"/>
              </a:spcBef>
            </a:pPr>
            <a:r>
              <a:rPr lang="en-US" sz="2200" dirty="0"/>
              <a:t>Use evidence as much as possible to inform your intuition and experience.</a:t>
            </a:r>
          </a:p>
        </p:txBody>
      </p:sp>
      <p:sp>
        <p:nvSpPr>
          <p:cNvPr id="4" name="Slide Number Placeholder 3"/>
          <p:cNvSpPr>
            <a:spLocks noGrp="1"/>
          </p:cNvSpPr>
          <p:nvPr>
            <p:ph type="sldNum" sz="quarter" idx="12"/>
          </p:nvPr>
        </p:nvSpPr>
        <p:spPr/>
        <p:txBody>
          <a:bodyPr/>
          <a:lstStyle/>
          <a:p>
            <a:fld id="{200B2350-5261-4F5C-9DF5-EF0D264FC8D2}" type="slidenum">
              <a:rPr lang="en-US" smtClean="0"/>
              <a:pPr/>
              <a:t>13</a:t>
            </a:fld>
            <a:endParaRPr lang="en-US" dirty="0"/>
          </a:p>
        </p:txBody>
      </p:sp>
    </p:spTree>
    <p:extLst>
      <p:ext uri="{BB962C8B-B14F-4D97-AF65-F5344CB8AC3E}">
        <p14:creationId xmlns:p14="http://schemas.microsoft.com/office/powerpoint/2010/main" val="34381248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372"/>
            <a:ext cx="8305800" cy="1097280"/>
          </a:xfrm>
        </p:spPr>
        <p:txBody>
          <a:bodyPr/>
          <a:lstStyle/>
          <a:p>
            <a:r>
              <a:rPr lang="en-IN" sz="3600" dirty="0">
                <a:latin typeface="+mj-lt"/>
              </a:rPr>
              <a:t>Identify the Major Behavioral Science Disciplines That Contribute to OB </a:t>
            </a:r>
            <a:r>
              <a:rPr lang="en-IN" sz="2000" b="0" dirty="0">
                <a:latin typeface="+mj-lt"/>
              </a:rPr>
              <a:t>(1 of 4)</a:t>
            </a:r>
            <a:endParaRPr lang="en-US" sz="2000" b="0" dirty="0">
              <a:latin typeface="+mj-lt"/>
            </a:endParaRPr>
          </a:p>
        </p:txBody>
      </p:sp>
      <p:sp>
        <p:nvSpPr>
          <p:cNvPr id="3" name="Content Placeholder 2"/>
          <p:cNvSpPr>
            <a:spLocks noGrp="1"/>
          </p:cNvSpPr>
          <p:nvPr>
            <p:ph idx="1"/>
          </p:nvPr>
        </p:nvSpPr>
        <p:spPr>
          <a:xfrm>
            <a:off x="457200" y="1600201"/>
            <a:ext cx="8229600" cy="3124200"/>
          </a:xfrm>
        </p:spPr>
        <p:txBody>
          <a:bodyPr/>
          <a:lstStyle/>
          <a:p>
            <a:pPr marL="256032" indent="-256032">
              <a:buSzPct val="100000"/>
              <a:defRPr/>
            </a:pPr>
            <a:r>
              <a:rPr lang="en-US" sz="2400" dirty="0">
                <a:cs typeface="Arial"/>
              </a:rPr>
              <a:t>Organizational behavior is an applied behavioral science that is built upon contributions from a number of behavioral disciplines:</a:t>
            </a:r>
          </a:p>
          <a:p>
            <a:pPr marL="740664" lvl="1">
              <a:defRPr/>
            </a:pPr>
            <a:r>
              <a:rPr lang="en-US" sz="2400" dirty="0">
                <a:cs typeface="Arial"/>
              </a:rPr>
              <a:t>Psychology</a:t>
            </a:r>
          </a:p>
          <a:p>
            <a:pPr marL="740664" lvl="1">
              <a:defRPr/>
            </a:pPr>
            <a:r>
              <a:rPr lang="en-US" sz="2400" dirty="0">
                <a:cs typeface="Arial"/>
              </a:rPr>
              <a:t>Social psychology</a:t>
            </a:r>
          </a:p>
          <a:p>
            <a:pPr marL="740664" lvl="1">
              <a:defRPr/>
            </a:pPr>
            <a:r>
              <a:rPr lang="en-US" sz="2400" dirty="0">
                <a:cs typeface="Arial"/>
              </a:rPr>
              <a:t>Sociology</a:t>
            </a:r>
          </a:p>
          <a:p>
            <a:pPr marL="740664" lvl="1">
              <a:defRPr/>
            </a:pPr>
            <a:r>
              <a:rPr lang="en-US" sz="2400" dirty="0">
                <a:cs typeface="Arial"/>
              </a:rPr>
              <a:t>Anthropology</a:t>
            </a:r>
            <a:endParaRPr lang="en-US" sz="2400" dirty="0"/>
          </a:p>
        </p:txBody>
      </p:sp>
    </p:spTree>
    <p:extLst>
      <p:ext uri="{BB962C8B-B14F-4D97-AF65-F5344CB8AC3E}">
        <p14:creationId xmlns:p14="http://schemas.microsoft.com/office/powerpoint/2010/main" val="28169406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372"/>
            <a:ext cx="8305800" cy="1097280"/>
          </a:xfrm>
        </p:spPr>
        <p:txBody>
          <a:bodyPr/>
          <a:lstStyle/>
          <a:p>
            <a:r>
              <a:rPr lang="en-US" dirty="0">
                <a:latin typeface="+mj-lt"/>
                <a:cs typeface="Arial Narrow"/>
              </a:rPr>
              <a:t>Identify the Major Behavioral Science Disciplines That Contribute to OB </a:t>
            </a:r>
            <a:r>
              <a:rPr lang="en-US" sz="2000" b="0" dirty="0">
                <a:latin typeface="+mj-lt"/>
                <a:cs typeface="Arial Narrow"/>
              </a:rPr>
              <a:t>(2 of 4)</a:t>
            </a:r>
            <a:endParaRPr lang="en-US" sz="3000" dirty="0">
              <a:latin typeface="+mj-lt"/>
            </a:endParaRPr>
          </a:p>
        </p:txBody>
      </p:sp>
      <p:sp>
        <p:nvSpPr>
          <p:cNvPr id="5" name="Content Placeholder 4"/>
          <p:cNvSpPr>
            <a:spLocks noGrp="1"/>
          </p:cNvSpPr>
          <p:nvPr>
            <p:ph idx="1"/>
          </p:nvPr>
        </p:nvSpPr>
        <p:spPr>
          <a:xfrm>
            <a:off x="457200" y="1600200"/>
            <a:ext cx="3571875" cy="685799"/>
          </a:xfrm>
        </p:spPr>
        <p:txBody>
          <a:bodyPr/>
          <a:lstStyle/>
          <a:p>
            <a:pPr marL="0" indent="0">
              <a:buNone/>
            </a:pPr>
            <a:r>
              <a:rPr lang="en-IN" sz="2000" b="1" dirty="0"/>
              <a:t>Exhibit 1-3 </a:t>
            </a:r>
            <a:r>
              <a:rPr lang="en-IN" sz="2000" dirty="0"/>
              <a:t>Toward an OB Discipline</a:t>
            </a:r>
          </a:p>
        </p:txBody>
      </p:sp>
      <p:pic>
        <p:nvPicPr>
          <p:cNvPr id="3" name="Picture 2" descr="A flowchart shows the major contributions to the study of organizational behavio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29075" y="1578864"/>
            <a:ext cx="4468368" cy="4821936"/>
          </a:xfrm>
          <a:prstGeom prst="rect">
            <a:avLst/>
          </a:prstGeom>
        </p:spPr>
      </p:pic>
      <p:sp>
        <p:nvSpPr>
          <p:cNvPr id="4" name="Slide Number Placeholder 3"/>
          <p:cNvSpPr>
            <a:spLocks noGrp="1"/>
          </p:cNvSpPr>
          <p:nvPr>
            <p:ph type="sldNum" sz="quarter" idx="12"/>
          </p:nvPr>
        </p:nvSpPr>
        <p:spPr/>
        <p:txBody>
          <a:bodyPr/>
          <a:lstStyle/>
          <a:p>
            <a:fld id="{200B2350-5261-4F5C-9DF5-EF0D264FC8D2}" type="slidenum">
              <a:rPr lang="en-US" smtClean="0"/>
              <a:pPr/>
              <a:t>15</a:t>
            </a:fld>
            <a:endParaRPr lang="en-US" dirty="0"/>
          </a:p>
        </p:txBody>
      </p:sp>
    </p:spTree>
    <p:extLst>
      <p:ext uri="{BB962C8B-B14F-4D97-AF65-F5344CB8AC3E}">
        <p14:creationId xmlns:p14="http://schemas.microsoft.com/office/powerpoint/2010/main" val="33320886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372"/>
            <a:ext cx="8305800" cy="1097280"/>
          </a:xfrm>
        </p:spPr>
        <p:txBody>
          <a:bodyPr/>
          <a:lstStyle/>
          <a:p>
            <a:r>
              <a:rPr lang="en-US" dirty="0">
                <a:latin typeface="+mj-lt"/>
                <a:cs typeface="Arial Narrow"/>
              </a:rPr>
              <a:t>Identify the Major Behavioral Science Disciplines That Contribute to OB </a:t>
            </a:r>
            <a:r>
              <a:rPr lang="en-US" sz="2000" b="0" dirty="0">
                <a:latin typeface="+mj-lt"/>
                <a:cs typeface="Arial Narrow"/>
              </a:rPr>
              <a:t>(3 of 4)</a:t>
            </a:r>
            <a:endParaRPr lang="en-US" sz="2000" dirty="0">
              <a:latin typeface="+mj-lt"/>
            </a:endParaRPr>
          </a:p>
        </p:txBody>
      </p:sp>
      <p:sp>
        <p:nvSpPr>
          <p:cNvPr id="3" name="Content Placeholder 2"/>
          <p:cNvSpPr>
            <a:spLocks noGrp="1"/>
          </p:cNvSpPr>
          <p:nvPr>
            <p:ph idx="1"/>
          </p:nvPr>
        </p:nvSpPr>
        <p:spPr>
          <a:xfrm>
            <a:off x="457200" y="1600201"/>
            <a:ext cx="8001000" cy="2362200"/>
          </a:xfrm>
        </p:spPr>
        <p:txBody>
          <a:bodyPr/>
          <a:lstStyle/>
          <a:p>
            <a:pPr marL="256032" lvl="1" indent="-256032">
              <a:buFont typeface="Arial" panose="020B0604020202020204" pitchFamily="34" charset="0"/>
              <a:buChar char="•"/>
              <a:defRPr/>
            </a:pPr>
            <a:r>
              <a:rPr lang="en-US" sz="2400" b="1" dirty="0">
                <a:cs typeface="Arial"/>
              </a:rPr>
              <a:t>Psychology</a:t>
            </a:r>
            <a:endParaRPr lang="en-US" sz="2400" dirty="0">
              <a:cs typeface="Arial"/>
            </a:endParaRPr>
          </a:p>
          <a:p>
            <a:pPr marL="740664" lvl="1" indent="-283464">
              <a:defRPr/>
            </a:pPr>
            <a:r>
              <a:rPr lang="en-US" sz="2400" dirty="0">
                <a:cs typeface="Arial"/>
              </a:rPr>
              <a:t>seeks to measure, explain, and sometimes change the behavior of humans and other animals.</a:t>
            </a:r>
          </a:p>
          <a:p>
            <a:pPr marL="256032" lvl="1" indent="-256032">
              <a:spcBef>
                <a:spcPts val="1500"/>
              </a:spcBef>
              <a:buFont typeface="Arial" panose="020B0604020202020204" pitchFamily="34" charset="0"/>
              <a:buChar char="•"/>
              <a:defRPr/>
            </a:pPr>
            <a:r>
              <a:rPr lang="en-US" sz="2400" b="1" dirty="0">
                <a:cs typeface="Arial"/>
              </a:rPr>
              <a:t>Social psychology</a:t>
            </a:r>
          </a:p>
          <a:p>
            <a:pPr marL="740664" lvl="1" indent="-283464">
              <a:defRPr/>
            </a:pPr>
            <a:r>
              <a:rPr lang="en-US" sz="2400" dirty="0">
                <a:cs typeface="Arial"/>
              </a:rPr>
              <a:t>blends the concepts of psychology and sociology.</a:t>
            </a:r>
            <a:endParaRPr lang="en-US" sz="2400" dirty="0"/>
          </a:p>
        </p:txBody>
      </p:sp>
      <p:sp>
        <p:nvSpPr>
          <p:cNvPr id="4" name="Slide Number Placeholder 3"/>
          <p:cNvSpPr>
            <a:spLocks noGrp="1"/>
          </p:cNvSpPr>
          <p:nvPr>
            <p:ph type="sldNum" sz="quarter" idx="12"/>
          </p:nvPr>
        </p:nvSpPr>
        <p:spPr/>
        <p:txBody>
          <a:bodyPr/>
          <a:lstStyle/>
          <a:p>
            <a:fld id="{200B2350-5261-4F5C-9DF5-EF0D264FC8D2}" type="slidenum">
              <a:rPr lang="en-US" smtClean="0"/>
              <a:pPr/>
              <a:t>16</a:t>
            </a:fld>
            <a:endParaRPr lang="en-US" dirty="0"/>
          </a:p>
        </p:txBody>
      </p:sp>
    </p:spTree>
    <p:extLst>
      <p:ext uri="{BB962C8B-B14F-4D97-AF65-F5344CB8AC3E}">
        <p14:creationId xmlns:p14="http://schemas.microsoft.com/office/powerpoint/2010/main" val="17455643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372"/>
            <a:ext cx="8382000" cy="1097280"/>
          </a:xfrm>
        </p:spPr>
        <p:txBody>
          <a:bodyPr/>
          <a:lstStyle/>
          <a:p>
            <a:r>
              <a:rPr lang="en-US" dirty="0">
                <a:latin typeface="+mj-lt"/>
                <a:cs typeface="Arial Narrow"/>
              </a:rPr>
              <a:t>Identify the Major Behavioral Science Disciplines That Contribute to OB </a:t>
            </a:r>
            <a:r>
              <a:rPr lang="en-US" sz="2000" b="0" dirty="0">
                <a:cs typeface="Arial Narrow"/>
              </a:rPr>
              <a:t>(4 of 4)</a:t>
            </a:r>
            <a:endParaRPr lang="en-US" sz="2000" dirty="0"/>
          </a:p>
        </p:txBody>
      </p:sp>
      <p:sp>
        <p:nvSpPr>
          <p:cNvPr id="3" name="Content Placeholder 2"/>
          <p:cNvSpPr>
            <a:spLocks noGrp="1"/>
          </p:cNvSpPr>
          <p:nvPr>
            <p:ph idx="1"/>
          </p:nvPr>
        </p:nvSpPr>
        <p:spPr>
          <a:xfrm>
            <a:off x="457200" y="1600201"/>
            <a:ext cx="8001000" cy="2819400"/>
          </a:xfrm>
        </p:spPr>
        <p:txBody>
          <a:bodyPr/>
          <a:lstStyle/>
          <a:p>
            <a:pPr marL="256032" lvl="1" indent="-256032">
              <a:spcBef>
                <a:spcPts val="1500"/>
              </a:spcBef>
              <a:buFont typeface="Arial" panose="020B0604020202020204" pitchFamily="34" charset="0"/>
              <a:buChar char="•"/>
              <a:defRPr/>
            </a:pPr>
            <a:r>
              <a:rPr lang="en-US" sz="2400" b="1" dirty="0">
                <a:cs typeface="Arial"/>
              </a:rPr>
              <a:t>Sociology</a:t>
            </a:r>
            <a:endParaRPr lang="en-US" sz="2400" dirty="0">
              <a:cs typeface="Arial"/>
            </a:endParaRPr>
          </a:p>
          <a:p>
            <a:pPr marL="740664" lvl="1" indent="-283464">
              <a:defRPr/>
            </a:pPr>
            <a:r>
              <a:rPr lang="en-US" sz="2400" dirty="0">
                <a:cs typeface="Arial"/>
              </a:rPr>
              <a:t>studies people in relation to their social environment or culture.</a:t>
            </a:r>
          </a:p>
          <a:p>
            <a:pPr marL="256032" lvl="1" indent="-256032">
              <a:spcBef>
                <a:spcPts val="1500"/>
              </a:spcBef>
              <a:buFont typeface="Arial" pitchFamily="34" charset="0"/>
              <a:buChar char="•"/>
              <a:defRPr/>
            </a:pPr>
            <a:r>
              <a:rPr lang="en-US" sz="2400" b="1" dirty="0">
                <a:cs typeface="Arial"/>
              </a:rPr>
              <a:t>Anthropology</a:t>
            </a:r>
            <a:endParaRPr lang="en-US" sz="2400" dirty="0">
              <a:cs typeface="Arial"/>
            </a:endParaRPr>
          </a:p>
          <a:p>
            <a:pPr marL="740664" lvl="1" indent="-283464">
              <a:defRPr/>
            </a:pPr>
            <a:r>
              <a:rPr lang="en-US" sz="2400" dirty="0">
                <a:cs typeface="Arial"/>
              </a:rPr>
              <a:t>is the study of societies to learn about human beings and their activities.</a:t>
            </a:r>
            <a:endParaRPr lang="en-US" sz="2400" dirty="0"/>
          </a:p>
        </p:txBody>
      </p:sp>
      <p:sp>
        <p:nvSpPr>
          <p:cNvPr id="4" name="Slide Number Placeholder 3"/>
          <p:cNvSpPr>
            <a:spLocks noGrp="1"/>
          </p:cNvSpPr>
          <p:nvPr>
            <p:ph type="sldNum" sz="quarter" idx="12"/>
          </p:nvPr>
        </p:nvSpPr>
        <p:spPr/>
        <p:txBody>
          <a:bodyPr/>
          <a:lstStyle/>
          <a:p>
            <a:fld id="{200B2350-5261-4F5C-9DF5-EF0D264FC8D2}" type="slidenum">
              <a:rPr lang="en-US" smtClean="0"/>
              <a:pPr/>
              <a:t>17</a:t>
            </a:fld>
            <a:endParaRPr lang="en-US" dirty="0"/>
          </a:p>
        </p:txBody>
      </p:sp>
    </p:spTree>
    <p:extLst>
      <p:ext uri="{BB962C8B-B14F-4D97-AF65-F5344CB8AC3E}">
        <p14:creationId xmlns:p14="http://schemas.microsoft.com/office/powerpoint/2010/main" val="15798694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cs typeface="Arial Narrow"/>
              </a:rPr>
              <a:t>Demonstrate Why Few Absolutes Apply to OB</a:t>
            </a:r>
            <a:endParaRPr lang="en-US" dirty="0">
              <a:latin typeface="+mj-lt"/>
            </a:endParaRPr>
          </a:p>
        </p:txBody>
      </p:sp>
      <p:sp>
        <p:nvSpPr>
          <p:cNvPr id="3" name="Content Placeholder 2"/>
          <p:cNvSpPr>
            <a:spLocks noGrp="1"/>
          </p:cNvSpPr>
          <p:nvPr>
            <p:ph idx="1"/>
          </p:nvPr>
        </p:nvSpPr>
        <p:spPr>
          <a:xfrm>
            <a:off x="457200" y="1600201"/>
            <a:ext cx="8382000" cy="2133600"/>
          </a:xfrm>
        </p:spPr>
        <p:txBody>
          <a:bodyPr/>
          <a:lstStyle/>
          <a:p>
            <a:pPr marL="256032" indent="-256032">
              <a:buSzPct val="100000"/>
              <a:defRPr/>
            </a:pPr>
            <a:r>
              <a:rPr lang="en-US" sz="2400" dirty="0">
                <a:cs typeface="Arial"/>
              </a:rPr>
              <a:t>There are few, if any, simple and universal principles that explain organizational behavior.</a:t>
            </a:r>
          </a:p>
          <a:p>
            <a:pPr marL="740664" lvl="1">
              <a:defRPr/>
            </a:pPr>
            <a:r>
              <a:rPr lang="en-US" sz="2400" b="1" dirty="0">
                <a:cs typeface="Arial"/>
              </a:rPr>
              <a:t>Contingency variables </a:t>
            </a:r>
            <a:r>
              <a:rPr lang="en-US" sz="2400" dirty="0">
                <a:cs typeface="Arial"/>
              </a:rPr>
              <a:t>situational factors are variables that moderate the relationship between the independent and dependent variables.</a:t>
            </a:r>
            <a:endParaRPr lang="en-US" sz="2400" dirty="0"/>
          </a:p>
        </p:txBody>
      </p:sp>
    </p:spTree>
    <p:extLst>
      <p:ext uri="{BB962C8B-B14F-4D97-AF65-F5344CB8AC3E}">
        <p14:creationId xmlns:p14="http://schemas.microsoft.com/office/powerpoint/2010/main" val="8416189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cs typeface="Arial Narrow"/>
              </a:rPr>
              <a:t>Identify the Challenges and Opportunities of OB Concepts </a:t>
            </a:r>
            <a:r>
              <a:rPr lang="en-US" sz="2000" b="0" dirty="0">
                <a:latin typeface="+mj-lt"/>
                <a:cs typeface="Arial Narrow"/>
              </a:rPr>
              <a:t>(1 of 12)</a:t>
            </a:r>
            <a:endParaRPr lang="en-US" b="0" dirty="0">
              <a:latin typeface="+mj-lt"/>
            </a:endParaRPr>
          </a:p>
        </p:txBody>
      </p:sp>
      <p:sp>
        <p:nvSpPr>
          <p:cNvPr id="3" name="Content Placeholder 2"/>
          <p:cNvSpPr>
            <a:spLocks noGrp="1"/>
          </p:cNvSpPr>
          <p:nvPr>
            <p:ph idx="1"/>
          </p:nvPr>
        </p:nvSpPr>
        <p:spPr>
          <a:xfrm>
            <a:off x="457200" y="1600201"/>
            <a:ext cx="8229600" cy="304800"/>
          </a:xfrm>
        </p:spPr>
        <p:txBody>
          <a:bodyPr/>
          <a:lstStyle/>
          <a:p>
            <a:pPr marL="0" indent="0">
              <a:buNone/>
            </a:pPr>
            <a:r>
              <a:rPr lang="en-IN" sz="2000" b="1" dirty="0"/>
              <a:t>Exhibit 1-4 </a:t>
            </a:r>
            <a:r>
              <a:rPr lang="en-IN" sz="2000" dirty="0"/>
              <a:t>Employment Options</a:t>
            </a:r>
          </a:p>
        </p:txBody>
      </p:sp>
      <p:pic>
        <p:nvPicPr>
          <p:cNvPr id="5" name="Picture 4" descr="A diagram shows the various employment options for individuals.&#10;The five headings and the options under them are as follows:&#10;Categories of Employment&#10;• Employed&#10;• Underemployed/underutilized&#10;• Re-employed&#10;• Unemployed/jobless&#10;• Entrepreneur&#10;• Retired&#10;• Job seeking&#10;• Furloughed&#10;• Laid off&#10;&#10;Types of Employment&#10;• Full-time&#10;• Part-time&#10;• Flextime&#10;• Job share&#10;• Contingent&#10;• Independent contractor&#10;• Temporary&#10;• Reduced hours&#10;• Intern&#10;&#10;Places of Employment&#10;• Anchored (office/cubicle)&#10;• Floating (shared space)&#10;• Virtual&#10;• Flexible&#10;• Work from home&#10;&#10;Conditions of Employment&#10;• Local&#10;• Expatriate&#10;• Short-term assignee&#10;• Flexpatriate&#10;• International business traveler&#10;• Visa employee&#10;• Union/nonunion employee&#10;&#10;Compensation for Employment&#10;• Salary&#10;• Hourly&#10;• Overtime&#10;• Bonus&#10;• Contract&#10;• Time off&#10;• Benefits"/>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1515" y="1965382"/>
            <a:ext cx="6222996" cy="3095638"/>
          </a:xfrm>
          <a:prstGeom prst="rect">
            <a:avLst/>
          </a:prstGeom>
        </p:spPr>
      </p:pic>
      <p:sp>
        <p:nvSpPr>
          <p:cNvPr id="4" name="Content Placeholder 3"/>
          <p:cNvSpPr>
            <a:spLocks noGrp="1"/>
          </p:cNvSpPr>
          <p:nvPr>
            <p:ph idx="13"/>
          </p:nvPr>
        </p:nvSpPr>
        <p:spPr>
          <a:xfrm>
            <a:off x="457200" y="5105400"/>
            <a:ext cx="8229600" cy="1295400"/>
          </a:xfrm>
        </p:spPr>
        <p:txBody>
          <a:bodyPr/>
          <a:lstStyle/>
          <a:p>
            <a:pPr marL="0" indent="0">
              <a:buNone/>
            </a:pPr>
            <a:r>
              <a:rPr lang="en-US" sz="1200" i="1" dirty="0"/>
              <a:t>Sources: </a:t>
            </a:r>
            <a:r>
              <a:rPr lang="en-US" sz="1200" dirty="0"/>
              <a:t>Based on J. R. Anderson, E. </a:t>
            </a:r>
            <a:r>
              <a:rPr lang="en-US" sz="1200" dirty="0" err="1"/>
              <a:t>Binney</a:t>
            </a:r>
            <a:r>
              <a:rPr lang="en-US" sz="1200" dirty="0"/>
              <a:t>, N. M. Davis, G. Kraft, S. Miller, T. Minton-</a:t>
            </a:r>
            <a:r>
              <a:rPr lang="en-US" sz="1200" dirty="0" err="1"/>
              <a:t>Eversole</a:t>
            </a:r>
            <a:r>
              <a:rPr lang="en-US" sz="1200" dirty="0"/>
              <a:t>, . . . and A. Wright, “Action Items: 42 Trends Affecting Benefits, Compensation, Training, Staffing and Technology,” </a:t>
            </a:r>
            <a:r>
              <a:rPr lang="en-US" sz="1200" i="1" dirty="0"/>
              <a:t>HR Magazine </a:t>
            </a:r>
            <a:r>
              <a:rPr lang="en-US" sz="1200" dirty="0"/>
              <a:t>(January 2013): 33; M. Dewhurst, B. Hancock, and D. Ellsworth, “Redesigning Knowledge Work,” </a:t>
            </a:r>
            <a:r>
              <a:rPr lang="en-US" sz="1200" i="1" dirty="0"/>
              <a:t>Harvard Business Review </a:t>
            </a:r>
            <a:r>
              <a:rPr lang="en-US" sz="1200" dirty="0"/>
              <a:t>(January–February 2013): 58–64; E. </a:t>
            </a:r>
            <a:r>
              <a:rPr lang="en-US" sz="1200" dirty="0" err="1"/>
              <a:t>Frauenheim</a:t>
            </a:r>
            <a:r>
              <a:rPr lang="en-US" sz="1200" dirty="0"/>
              <a:t>, “Creating a New Contingent Culture,” </a:t>
            </a:r>
            <a:r>
              <a:rPr lang="en-US" sz="1200" i="1" dirty="0"/>
              <a:t>Workforce Management </a:t>
            </a:r>
            <a:r>
              <a:rPr lang="en-US" sz="1200" dirty="0"/>
              <a:t>(August 2012): 34–39; N. </a:t>
            </a:r>
            <a:r>
              <a:rPr lang="en-US" sz="1200" dirty="0" err="1"/>
              <a:t>Koeppen</a:t>
            </a:r>
            <a:r>
              <a:rPr lang="en-US" sz="1200" dirty="0"/>
              <a:t>, “State Job Aid Takes Pressure off Germany,” </a:t>
            </a:r>
            <a:r>
              <a:rPr lang="en-US" sz="1200" i="1" dirty="0"/>
              <a:t>The Wall Street Journal</a:t>
            </a:r>
            <a:r>
              <a:rPr lang="en-US" sz="1200" dirty="0"/>
              <a:t>, February 1, 2013, A8; and M. A. Shaffer, M. L. </a:t>
            </a:r>
            <a:r>
              <a:rPr lang="en-US" sz="1200" dirty="0" err="1"/>
              <a:t>Kraimer</a:t>
            </a:r>
            <a:r>
              <a:rPr lang="en-US" sz="1200" dirty="0"/>
              <a:t>, Y.-P. Chen, and M. C. </a:t>
            </a:r>
            <a:r>
              <a:rPr lang="en-US" sz="1200" dirty="0" err="1"/>
              <a:t>Bolino</a:t>
            </a:r>
            <a:r>
              <a:rPr lang="en-US" sz="1200" dirty="0"/>
              <a:t>, “Choices, Challenges, and Career Consequences of Global Work Experiences: A Review and Future Agenda,” </a:t>
            </a:r>
            <a:r>
              <a:rPr lang="en-US" sz="1200" i="1" dirty="0"/>
              <a:t>Journal of Management </a:t>
            </a:r>
            <a:r>
              <a:rPr lang="en-US" sz="1200" dirty="0"/>
              <a:t>(July 2012): 1282–1327.</a:t>
            </a:r>
            <a:endParaRPr lang="en-IN" sz="1200"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19</a:t>
            </a:fld>
            <a:endParaRPr lang="en-US" dirty="0"/>
          </a:p>
        </p:txBody>
      </p:sp>
    </p:spTree>
    <p:extLst>
      <p:ext uri="{BB962C8B-B14F-4D97-AF65-F5344CB8AC3E}">
        <p14:creationId xmlns:p14="http://schemas.microsoft.com/office/powerpoint/2010/main" val="22791403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868680"/>
          </a:xfrm>
        </p:spPr>
        <p:txBody>
          <a:bodyPr/>
          <a:lstStyle/>
          <a:p>
            <a:r>
              <a:rPr lang="en-US" sz="3600" dirty="0">
                <a:latin typeface="+mj-lt"/>
              </a:rPr>
              <a:t>Learning Objectives</a:t>
            </a:r>
            <a:endParaRPr lang="en-IN" sz="3600" b="0" dirty="0">
              <a:latin typeface="+mj-lt"/>
            </a:endParaRPr>
          </a:p>
        </p:txBody>
      </p:sp>
      <p:sp>
        <p:nvSpPr>
          <p:cNvPr id="3" name="Content Placeholder 2"/>
          <p:cNvSpPr>
            <a:spLocks noGrp="1"/>
          </p:cNvSpPr>
          <p:nvPr>
            <p:ph idx="1"/>
          </p:nvPr>
        </p:nvSpPr>
        <p:spPr>
          <a:xfrm>
            <a:off x="533400" y="1312652"/>
            <a:ext cx="8153400" cy="5088148"/>
          </a:xfrm>
        </p:spPr>
        <p:txBody>
          <a:bodyPr/>
          <a:lstStyle/>
          <a:p>
            <a:pPr marL="493776" indent="-493776">
              <a:spcBef>
                <a:spcPts val="600"/>
              </a:spcBef>
              <a:buClr>
                <a:schemeClr val="bg2"/>
              </a:buClr>
              <a:buSzPct val="100000"/>
              <a:buNone/>
              <a:defRPr/>
            </a:pPr>
            <a:r>
              <a:rPr lang="en-US" sz="2200" b="1" dirty="0">
                <a:solidFill>
                  <a:schemeClr val="bg2"/>
                </a:solidFill>
                <a:cs typeface="Arial"/>
              </a:rPr>
              <a:t>1.1</a:t>
            </a:r>
            <a:r>
              <a:rPr lang="en-US" sz="2200" dirty="0">
                <a:cs typeface="Arial"/>
              </a:rPr>
              <a:t> Demonstrate the importance of interpersonal skills in the workplace.</a:t>
            </a:r>
          </a:p>
          <a:p>
            <a:pPr marL="493776" indent="-493776">
              <a:spcBef>
                <a:spcPts val="600"/>
              </a:spcBef>
              <a:buClr>
                <a:schemeClr val="bg2"/>
              </a:buClr>
              <a:buSzPct val="100000"/>
              <a:buNone/>
              <a:defRPr/>
            </a:pPr>
            <a:r>
              <a:rPr lang="en-US" sz="2200" b="1" dirty="0">
                <a:solidFill>
                  <a:schemeClr val="bg2"/>
                </a:solidFill>
                <a:cs typeface="Arial"/>
              </a:rPr>
              <a:t>1.2</a:t>
            </a:r>
            <a:r>
              <a:rPr lang="en-US" sz="2200" dirty="0">
                <a:cs typeface="Arial"/>
              </a:rPr>
              <a:t> Define </a:t>
            </a:r>
            <a:r>
              <a:rPr lang="en-US" sz="2200" i="1" dirty="0">
                <a:cs typeface="Arial"/>
              </a:rPr>
              <a:t>organizational behavior (OB).</a:t>
            </a:r>
          </a:p>
          <a:p>
            <a:pPr marL="493776" indent="-493776">
              <a:spcBef>
                <a:spcPts val="600"/>
              </a:spcBef>
              <a:buClr>
                <a:schemeClr val="bg2"/>
              </a:buClr>
              <a:buSzPct val="100000"/>
              <a:buNone/>
              <a:defRPr/>
            </a:pPr>
            <a:r>
              <a:rPr lang="en-US" sz="2200" b="1" dirty="0">
                <a:solidFill>
                  <a:schemeClr val="bg2"/>
                </a:solidFill>
                <a:cs typeface="Arial"/>
              </a:rPr>
              <a:t>1.3</a:t>
            </a:r>
            <a:r>
              <a:rPr lang="en-US" sz="2200" dirty="0">
                <a:cs typeface="Arial"/>
              </a:rPr>
              <a:t> Show the value to OB of systematic study.</a:t>
            </a:r>
          </a:p>
          <a:p>
            <a:pPr marL="493776" indent="-493776">
              <a:spcBef>
                <a:spcPts val="600"/>
              </a:spcBef>
              <a:buClr>
                <a:schemeClr val="bg2"/>
              </a:buClr>
              <a:buSzPct val="100000"/>
              <a:buNone/>
              <a:defRPr/>
            </a:pPr>
            <a:r>
              <a:rPr lang="en-US" sz="2200" b="1" dirty="0">
                <a:solidFill>
                  <a:schemeClr val="bg2"/>
                </a:solidFill>
                <a:cs typeface="Arial"/>
              </a:rPr>
              <a:t>1.4</a:t>
            </a:r>
            <a:r>
              <a:rPr lang="en-US" sz="2200" dirty="0">
                <a:cs typeface="Arial"/>
              </a:rPr>
              <a:t> Identify the major behavioral science disciplines that contribute to OB.</a:t>
            </a:r>
          </a:p>
          <a:p>
            <a:pPr marL="493776" indent="-493776">
              <a:spcBef>
                <a:spcPts val="600"/>
              </a:spcBef>
              <a:buClr>
                <a:schemeClr val="bg2"/>
              </a:buClr>
              <a:buSzPct val="100000"/>
              <a:buNone/>
              <a:defRPr/>
            </a:pPr>
            <a:r>
              <a:rPr lang="en-US" sz="2200" b="1" dirty="0">
                <a:solidFill>
                  <a:schemeClr val="bg2"/>
                </a:solidFill>
                <a:cs typeface="Arial"/>
              </a:rPr>
              <a:t>1.5</a:t>
            </a:r>
            <a:r>
              <a:rPr lang="en-US" sz="2200" dirty="0">
                <a:cs typeface="Arial"/>
              </a:rPr>
              <a:t> Demonstrate why few absolutes apply to OB.</a:t>
            </a:r>
          </a:p>
          <a:p>
            <a:pPr marL="493776" indent="-493776">
              <a:spcBef>
                <a:spcPts val="600"/>
              </a:spcBef>
              <a:buClr>
                <a:schemeClr val="bg2"/>
              </a:buClr>
              <a:buSzPct val="100000"/>
              <a:buNone/>
              <a:defRPr/>
            </a:pPr>
            <a:r>
              <a:rPr lang="en-US" sz="2200" b="1" dirty="0">
                <a:solidFill>
                  <a:schemeClr val="bg2"/>
                </a:solidFill>
                <a:cs typeface="Arial"/>
              </a:rPr>
              <a:t>1.6</a:t>
            </a:r>
            <a:r>
              <a:rPr lang="en-US" sz="2200" dirty="0">
                <a:cs typeface="Arial"/>
              </a:rPr>
              <a:t> Identify managers’ challenges and opportunities in applying OB concepts.</a:t>
            </a:r>
          </a:p>
          <a:p>
            <a:pPr marL="493776" indent="-493776">
              <a:spcBef>
                <a:spcPts val="600"/>
              </a:spcBef>
              <a:buClr>
                <a:schemeClr val="bg2"/>
              </a:buClr>
              <a:buSzPct val="100000"/>
              <a:buNone/>
              <a:defRPr/>
            </a:pPr>
            <a:r>
              <a:rPr lang="en-US" sz="2200" b="1" dirty="0">
                <a:solidFill>
                  <a:schemeClr val="bg2"/>
                </a:solidFill>
                <a:cs typeface="Arial"/>
              </a:rPr>
              <a:t>1.7</a:t>
            </a:r>
            <a:r>
              <a:rPr lang="en-US" sz="2200" dirty="0">
                <a:cs typeface="Arial"/>
              </a:rPr>
              <a:t> Compare the three levels of analysis in this text’s OB model.</a:t>
            </a:r>
          </a:p>
          <a:p>
            <a:pPr marL="493776" indent="-493776">
              <a:spcBef>
                <a:spcPts val="600"/>
              </a:spcBef>
              <a:buClr>
                <a:schemeClr val="bg2"/>
              </a:buClr>
              <a:buNone/>
              <a:defRPr/>
            </a:pPr>
            <a:r>
              <a:rPr lang="en-US" sz="2200" b="1" dirty="0">
                <a:solidFill>
                  <a:schemeClr val="bg2"/>
                </a:solidFill>
                <a:cs typeface="Arial"/>
              </a:rPr>
              <a:t>1.8 </a:t>
            </a:r>
            <a:r>
              <a:rPr lang="en-US" sz="2200" dirty="0">
                <a:cs typeface="Arial"/>
              </a:rPr>
              <a:t>Describe the key employability skills gained from studying OB applicable to other majors or future careers.</a:t>
            </a:r>
          </a:p>
        </p:txBody>
      </p:sp>
      <p:sp>
        <p:nvSpPr>
          <p:cNvPr id="4" name="Slide Number Placeholder 3"/>
          <p:cNvSpPr>
            <a:spLocks noGrp="1"/>
          </p:cNvSpPr>
          <p:nvPr>
            <p:ph type="sldNum" sz="quarter" idx="12"/>
          </p:nvPr>
        </p:nvSpPr>
        <p:spPr/>
        <p:txBody>
          <a:bodyPr/>
          <a:lstStyle/>
          <a:p>
            <a:fld id="{200B2350-5261-4F5C-9DF5-EF0D264FC8D2}" type="slidenum">
              <a:rPr lang="en-US" smtClean="0"/>
              <a:pPr/>
              <a:t>2</a:t>
            </a:fld>
            <a:endParaRPr lang="en-US" dirty="0"/>
          </a:p>
        </p:txBody>
      </p:sp>
    </p:spTree>
    <p:extLst>
      <p:ext uri="{BB962C8B-B14F-4D97-AF65-F5344CB8AC3E}">
        <p14:creationId xmlns:p14="http://schemas.microsoft.com/office/powerpoint/2010/main" val="3925979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cs typeface="Arial Narrow"/>
              </a:rPr>
              <a:t>Identify the Challenges and Opportunities of OB Concepts </a:t>
            </a:r>
            <a:r>
              <a:rPr lang="en-US" sz="2000" b="0" dirty="0">
                <a:latin typeface="+mj-lt"/>
                <a:cs typeface="Arial Narrow"/>
              </a:rPr>
              <a:t>(2 of 12)</a:t>
            </a:r>
            <a:endParaRPr lang="en-US" b="0" dirty="0">
              <a:latin typeface="+mj-lt"/>
            </a:endParaRPr>
          </a:p>
        </p:txBody>
      </p:sp>
      <p:sp>
        <p:nvSpPr>
          <p:cNvPr id="3" name="Content Placeholder 2"/>
          <p:cNvSpPr>
            <a:spLocks noGrp="1"/>
          </p:cNvSpPr>
          <p:nvPr>
            <p:ph idx="1"/>
          </p:nvPr>
        </p:nvSpPr>
        <p:spPr>
          <a:xfrm>
            <a:off x="457200" y="1600201"/>
            <a:ext cx="8229600" cy="3048000"/>
          </a:xfrm>
        </p:spPr>
        <p:txBody>
          <a:bodyPr/>
          <a:lstStyle/>
          <a:p>
            <a:pPr marL="256032" indent="-256032">
              <a:buSzPct val="100000"/>
              <a:defRPr/>
            </a:pPr>
            <a:r>
              <a:rPr lang="en-US" sz="2400" dirty="0">
                <a:cs typeface="Arial"/>
              </a:rPr>
              <a:t>Responding to economic pressure</a:t>
            </a:r>
          </a:p>
          <a:p>
            <a:pPr marL="740664" lvl="1" indent="-283464">
              <a:defRPr/>
            </a:pPr>
            <a:r>
              <a:rPr lang="en-US" sz="2400" dirty="0">
                <a:cs typeface="Arial"/>
              </a:rPr>
              <a:t>In tough economic times, effective management is an asset.</a:t>
            </a:r>
          </a:p>
          <a:p>
            <a:pPr marL="740664" lvl="1" indent="-283464">
              <a:defRPr/>
            </a:pPr>
            <a:r>
              <a:rPr lang="en-US" sz="2400" dirty="0">
                <a:cs typeface="Arial"/>
              </a:rPr>
              <a:t>In good times, understanding how to reward, satisfy, and retain employees is at a premium.</a:t>
            </a:r>
          </a:p>
          <a:p>
            <a:pPr marL="740664" lvl="1" indent="-283464">
              <a:defRPr/>
            </a:pPr>
            <a:r>
              <a:rPr lang="en-US" sz="2400" dirty="0">
                <a:cs typeface="Arial"/>
              </a:rPr>
              <a:t>In bad times, issues like stress, decision making, and coping come to the forefront.</a:t>
            </a:r>
            <a:endParaRPr lang="en-US" sz="2400" dirty="0"/>
          </a:p>
        </p:txBody>
      </p:sp>
    </p:spTree>
    <p:extLst>
      <p:ext uri="{BB962C8B-B14F-4D97-AF65-F5344CB8AC3E}">
        <p14:creationId xmlns:p14="http://schemas.microsoft.com/office/powerpoint/2010/main" val="18034891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cs typeface="Arial Narrow"/>
              </a:rPr>
              <a:t>Identify the Challenges and Opportunities of OB Concepts </a:t>
            </a:r>
            <a:r>
              <a:rPr lang="en-US" sz="2000" b="0" dirty="0">
                <a:latin typeface="+mj-lt"/>
                <a:cs typeface="Arial Narrow"/>
              </a:rPr>
              <a:t>(3 of 12)</a:t>
            </a:r>
            <a:r>
              <a:rPr lang="en-US" sz="3600" b="0" dirty="0">
                <a:latin typeface="+mj-lt"/>
                <a:cs typeface="Arial Narrow"/>
              </a:rPr>
              <a:t> </a:t>
            </a:r>
            <a:endParaRPr lang="en-US" b="0" dirty="0">
              <a:latin typeface="+mj-lt"/>
            </a:endParaRPr>
          </a:p>
        </p:txBody>
      </p:sp>
      <p:sp>
        <p:nvSpPr>
          <p:cNvPr id="3" name="Content Placeholder 2"/>
          <p:cNvSpPr>
            <a:spLocks noGrp="1"/>
          </p:cNvSpPr>
          <p:nvPr>
            <p:ph idx="1"/>
          </p:nvPr>
        </p:nvSpPr>
        <p:spPr>
          <a:xfrm>
            <a:off x="457200" y="1600201"/>
            <a:ext cx="8229600" cy="2743200"/>
          </a:xfrm>
        </p:spPr>
        <p:txBody>
          <a:bodyPr/>
          <a:lstStyle/>
          <a:p>
            <a:pPr marL="256032" indent="-256032">
              <a:buSzPct val="100000"/>
            </a:pPr>
            <a:r>
              <a:rPr lang="en-US" sz="2400" dirty="0">
                <a:ea typeface="ＭＳ Ｐゴシック" pitchFamily="34" charset="-128"/>
                <a:cs typeface="Arial" charset="0"/>
              </a:rPr>
              <a:t>Responding to globalization</a:t>
            </a:r>
          </a:p>
          <a:p>
            <a:pPr marL="740664" lvl="1" indent="-283464"/>
            <a:r>
              <a:rPr lang="en-US" sz="2400" dirty="0">
                <a:ea typeface="ＭＳ Ｐゴシック" pitchFamily="34" charset="-128"/>
                <a:cs typeface="Arial" charset="0"/>
              </a:rPr>
              <a:t>Increased foreign assignments.</a:t>
            </a:r>
          </a:p>
          <a:p>
            <a:pPr marL="740664" lvl="1" indent="-283464"/>
            <a:r>
              <a:rPr lang="en-US" sz="2400" dirty="0">
                <a:ea typeface="ＭＳ Ｐゴシック" pitchFamily="34" charset="-128"/>
                <a:cs typeface="Arial" charset="0"/>
              </a:rPr>
              <a:t>Working with people from different cultures.</a:t>
            </a:r>
          </a:p>
          <a:p>
            <a:pPr marL="740664" lvl="1" indent="-283464"/>
            <a:r>
              <a:rPr lang="en-US" sz="2400" dirty="0">
                <a:ea typeface="ＭＳ Ｐゴシック" pitchFamily="34" charset="-128"/>
                <a:cs typeface="Arial" charset="0"/>
              </a:rPr>
              <a:t>Overseeing movement of jobs to countries with low-cost labor.</a:t>
            </a:r>
          </a:p>
          <a:p>
            <a:pPr marL="740664" lvl="1" indent="-283464"/>
            <a:r>
              <a:rPr lang="en-US" sz="2400" dirty="0">
                <a:ea typeface="ＭＳ Ｐゴシック" pitchFamily="34" charset="-128"/>
                <a:cs typeface="Arial" charset="0"/>
              </a:rPr>
              <a:t>Adapting to differing cultural and regulatory norms.</a:t>
            </a:r>
            <a:endParaRPr lang="en-US" sz="2400" dirty="0"/>
          </a:p>
        </p:txBody>
      </p:sp>
    </p:spTree>
    <p:extLst>
      <p:ext uri="{BB962C8B-B14F-4D97-AF65-F5344CB8AC3E}">
        <p14:creationId xmlns:p14="http://schemas.microsoft.com/office/powerpoint/2010/main" val="25541462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cs typeface="Arial Narrow"/>
              </a:rPr>
              <a:t>Identify the Challenges and Opportunities of OB Concepts </a:t>
            </a:r>
            <a:r>
              <a:rPr lang="en-US" sz="2000" b="0" dirty="0">
                <a:latin typeface="+mj-lt"/>
                <a:cs typeface="Arial Narrow"/>
              </a:rPr>
              <a:t>(4 of 12)</a:t>
            </a:r>
            <a:endParaRPr lang="en-US" b="0" dirty="0">
              <a:latin typeface="+mj-lt"/>
            </a:endParaRPr>
          </a:p>
        </p:txBody>
      </p:sp>
      <p:sp>
        <p:nvSpPr>
          <p:cNvPr id="4" name="Content Placeholder 3"/>
          <p:cNvSpPr>
            <a:spLocks noGrp="1"/>
          </p:cNvSpPr>
          <p:nvPr>
            <p:ph idx="1"/>
          </p:nvPr>
        </p:nvSpPr>
        <p:spPr>
          <a:xfrm>
            <a:off x="457200" y="1600201"/>
            <a:ext cx="8229600" cy="381000"/>
          </a:xfrm>
        </p:spPr>
        <p:txBody>
          <a:bodyPr/>
          <a:lstStyle/>
          <a:p>
            <a:pPr marL="0" indent="0">
              <a:buNone/>
            </a:pPr>
            <a:r>
              <a:rPr lang="en-US" sz="2000" b="1" dirty="0"/>
              <a:t>OB POLL </a:t>
            </a:r>
            <a:r>
              <a:rPr lang="en-US" sz="2000" dirty="0"/>
              <a:t>Percentage of Men and Women Working</a:t>
            </a:r>
            <a:endParaRPr lang="en-US" sz="2000" dirty="0">
              <a:solidFill>
                <a:schemeClr val="accent1">
                  <a:lumMod val="60000"/>
                  <a:lumOff val="40000"/>
                </a:schemeClr>
              </a:solidFill>
            </a:endParaRPr>
          </a:p>
        </p:txBody>
      </p:sp>
      <p:pic>
        <p:nvPicPr>
          <p:cNvPr id="5" name="Picture 4" descr="A line graph shows the percentage of men and women working between 1970 and 2015 along with projections for the future years.&#10;The x-axis represents years from 1970 to 2025 in increments of 5. The y-axis represents percentage from 30 to 100 in increment of 10. The graph shows the following information:&#10;Men&#10;1970: 76.2%&#10;1975: 73%&#10;1980: 71%&#10;1985: 70%&#10;1990: 71%&#10;1995: 70%&#10;2000: 71%&#10;2005: 70%&#10;2010: 63% &#10;2015: 64.4%&#10;2022: 67.6% (Projected)&#10;&#10;Women&#10;1970: 40.8%&#10;1975: 41.5%&#10;1980: 48.5%&#10;1985: 50%&#10;1990: 55%&#10;1995: 57%&#10;2000: 58.5%&#10;2005: 58%&#10;2010: 53.5% &#10;2015: 53.2%&#10;2022: 56.0% (Projected)&#10;(All data are approximate.)"/>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1123" y="2209800"/>
            <a:ext cx="8181754" cy="2342030"/>
          </a:xfrm>
          <a:prstGeom prst="rect">
            <a:avLst/>
          </a:prstGeom>
        </p:spPr>
      </p:pic>
      <p:sp>
        <p:nvSpPr>
          <p:cNvPr id="3" name="Content Placeholder 2"/>
          <p:cNvSpPr>
            <a:spLocks noGrp="1"/>
          </p:cNvSpPr>
          <p:nvPr>
            <p:ph idx="13"/>
          </p:nvPr>
        </p:nvSpPr>
        <p:spPr>
          <a:xfrm>
            <a:off x="457200" y="5105400"/>
            <a:ext cx="8229600" cy="838200"/>
          </a:xfrm>
        </p:spPr>
        <p:txBody>
          <a:bodyPr/>
          <a:lstStyle/>
          <a:p>
            <a:pPr marL="0" indent="0">
              <a:buNone/>
            </a:pPr>
            <a:r>
              <a:rPr lang="en-US" sz="1200" i="1" dirty="0"/>
              <a:t>Sources: </a:t>
            </a:r>
            <a:r>
              <a:rPr lang="en-US" sz="1200" dirty="0"/>
              <a:t>Based on U.S. Bureau of Labor Statistics, “Women in the Labor Force: A Datebook,” 2014, www.bls.gov/opub/reports/cps/women-in-the-labor-force-adatabook-2014.pdf; and U.S. Bureau of Labor Statistics, “Economic News Release,” 2013, http://www.bls.gov/news.release/ecopro.t02.htm.</a:t>
            </a:r>
          </a:p>
        </p:txBody>
      </p:sp>
      <p:sp>
        <p:nvSpPr>
          <p:cNvPr id="6" name="Slide Number Placeholder 5"/>
          <p:cNvSpPr>
            <a:spLocks noGrp="1"/>
          </p:cNvSpPr>
          <p:nvPr>
            <p:ph type="sldNum" sz="quarter" idx="12"/>
          </p:nvPr>
        </p:nvSpPr>
        <p:spPr/>
        <p:txBody>
          <a:bodyPr/>
          <a:lstStyle/>
          <a:p>
            <a:fld id="{200B2350-5261-4F5C-9DF5-EF0D264FC8D2}" type="slidenum">
              <a:rPr lang="en-US" smtClean="0"/>
              <a:pPr/>
              <a:t>22</a:t>
            </a:fld>
            <a:endParaRPr lang="en-US" dirty="0"/>
          </a:p>
        </p:txBody>
      </p:sp>
    </p:spTree>
    <p:extLst>
      <p:ext uri="{BB962C8B-B14F-4D97-AF65-F5344CB8AC3E}">
        <p14:creationId xmlns:p14="http://schemas.microsoft.com/office/powerpoint/2010/main" val="30454314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cs typeface="Arial Narrow"/>
              </a:rPr>
              <a:t>Identify the Challenges and Opportunities of OB Concepts </a:t>
            </a:r>
            <a:r>
              <a:rPr lang="en-US" sz="2000" b="0" dirty="0">
                <a:latin typeface="+mj-lt"/>
                <a:cs typeface="Arial Narrow"/>
              </a:rPr>
              <a:t>(5 of 12) </a:t>
            </a:r>
            <a:endParaRPr lang="en-US" sz="2000" b="0" dirty="0">
              <a:latin typeface="+mj-lt"/>
            </a:endParaRPr>
          </a:p>
        </p:txBody>
      </p:sp>
      <p:sp>
        <p:nvSpPr>
          <p:cNvPr id="3" name="Content Placeholder 2"/>
          <p:cNvSpPr>
            <a:spLocks noGrp="1"/>
          </p:cNvSpPr>
          <p:nvPr>
            <p:ph idx="1"/>
          </p:nvPr>
        </p:nvSpPr>
        <p:spPr>
          <a:xfrm>
            <a:off x="457200" y="1600201"/>
            <a:ext cx="8229600" cy="2133600"/>
          </a:xfrm>
        </p:spPr>
        <p:txBody>
          <a:bodyPr/>
          <a:lstStyle/>
          <a:p>
            <a:pPr marL="256032" indent="-256032">
              <a:buSzPct val="100000"/>
              <a:defRPr/>
            </a:pPr>
            <a:r>
              <a:rPr lang="en-US" sz="2400" dirty="0">
                <a:cs typeface="Arial"/>
              </a:rPr>
              <a:t>Managing workforce diversity</a:t>
            </a:r>
          </a:p>
          <a:p>
            <a:pPr marL="740664" lvl="1" indent="-283464">
              <a:defRPr/>
            </a:pPr>
            <a:r>
              <a:rPr lang="en-US" sz="2400" b="1" dirty="0">
                <a:cs typeface="Arial"/>
              </a:rPr>
              <a:t>Workforce diversity </a:t>
            </a:r>
            <a:r>
              <a:rPr lang="en-US" sz="2400" dirty="0">
                <a:cs typeface="Arial"/>
              </a:rPr>
              <a:t>– organizations are becoming more heterogeneous in terms of gender, age, race, ethnicity, sexual orientation, and inclusion of </a:t>
            </a:r>
            <a:r>
              <a:rPr lang="en-US" sz="2400" b="1" dirty="0">
                <a:cs typeface="Arial"/>
              </a:rPr>
              <a:t>Workforce </a:t>
            </a:r>
            <a:r>
              <a:rPr lang="en-US" sz="2400" dirty="0">
                <a:cs typeface="Arial"/>
              </a:rPr>
              <a:t>other diverse groups.</a:t>
            </a:r>
            <a:endParaRPr lang="en-US" sz="2400" dirty="0"/>
          </a:p>
        </p:txBody>
      </p:sp>
    </p:spTree>
    <p:extLst>
      <p:ext uri="{BB962C8B-B14F-4D97-AF65-F5344CB8AC3E}">
        <p14:creationId xmlns:p14="http://schemas.microsoft.com/office/powerpoint/2010/main" val="42608059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cs typeface="Arial Narrow"/>
              </a:rPr>
              <a:t>Identify the Challenges and Opportunities of OB Concepts </a:t>
            </a:r>
            <a:r>
              <a:rPr lang="en-US" sz="2000" b="0" dirty="0">
                <a:latin typeface="+mj-lt"/>
                <a:cs typeface="Arial Narrow"/>
              </a:rPr>
              <a:t>(6 of 12)</a:t>
            </a:r>
            <a:endParaRPr lang="en-US" sz="2000" b="0" dirty="0">
              <a:latin typeface="+mj-lt"/>
            </a:endParaRPr>
          </a:p>
        </p:txBody>
      </p:sp>
      <p:sp>
        <p:nvSpPr>
          <p:cNvPr id="3" name="Content Placeholder 2"/>
          <p:cNvSpPr>
            <a:spLocks noGrp="1"/>
          </p:cNvSpPr>
          <p:nvPr>
            <p:ph idx="1"/>
          </p:nvPr>
        </p:nvSpPr>
        <p:spPr>
          <a:xfrm>
            <a:off x="457200" y="1600201"/>
            <a:ext cx="8229600" cy="2666999"/>
          </a:xfrm>
        </p:spPr>
        <p:txBody>
          <a:bodyPr/>
          <a:lstStyle/>
          <a:p>
            <a:pPr marL="256032" indent="-256032">
              <a:buSzPct val="100000"/>
              <a:defRPr/>
            </a:pPr>
            <a:r>
              <a:rPr lang="en-US" sz="2400" dirty="0">
                <a:cs typeface="Arial"/>
              </a:rPr>
              <a:t>Improving customer service</a:t>
            </a:r>
          </a:p>
          <a:p>
            <a:pPr marL="740664" lvl="1" indent="-283464">
              <a:defRPr/>
            </a:pPr>
            <a:r>
              <a:rPr lang="en-US" sz="2400" dirty="0">
                <a:cs typeface="Arial"/>
              </a:rPr>
              <a:t>Service employees have substantial interaction with customers.</a:t>
            </a:r>
          </a:p>
          <a:p>
            <a:pPr marL="740664" lvl="1" indent="-283464">
              <a:defRPr/>
            </a:pPr>
            <a:r>
              <a:rPr lang="en-US" sz="2400" dirty="0">
                <a:cs typeface="Arial"/>
              </a:rPr>
              <a:t>Employee attitudes and behavior are associated with customer satisfaction.</a:t>
            </a:r>
          </a:p>
          <a:p>
            <a:pPr marL="740664" lvl="1" indent="-283464">
              <a:defRPr/>
            </a:pPr>
            <a:r>
              <a:rPr lang="en-US" sz="2400" dirty="0">
                <a:cs typeface="Arial"/>
              </a:rPr>
              <a:t>Need a customer-responsive culture.</a:t>
            </a:r>
            <a:endParaRPr lang="en-US" sz="2400" dirty="0"/>
          </a:p>
        </p:txBody>
      </p:sp>
    </p:spTree>
    <p:extLst>
      <p:ext uri="{BB962C8B-B14F-4D97-AF65-F5344CB8AC3E}">
        <p14:creationId xmlns:p14="http://schemas.microsoft.com/office/powerpoint/2010/main" val="4801511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cs typeface="Arial Narrow"/>
              </a:rPr>
              <a:t>Identify the Challenges and Opportunities of OB Concepts </a:t>
            </a:r>
            <a:r>
              <a:rPr lang="en-US" sz="2000" b="0" dirty="0">
                <a:latin typeface="+mj-lt"/>
                <a:cs typeface="Arial Narrow"/>
              </a:rPr>
              <a:t>(7 of 12)</a:t>
            </a:r>
            <a:endParaRPr lang="en-US" b="0" dirty="0">
              <a:latin typeface="+mj-lt"/>
            </a:endParaRPr>
          </a:p>
        </p:txBody>
      </p:sp>
      <p:sp>
        <p:nvSpPr>
          <p:cNvPr id="3" name="Content Placeholder 2"/>
          <p:cNvSpPr>
            <a:spLocks noGrp="1"/>
          </p:cNvSpPr>
          <p:nvPr>
            <p:ph idx="1"/>
          </p:nvPr>
        </p:nvSpPr>
        <p:spPr>
          <a:xfrm>
            <a:off x="457200" y="1600201"/>
            <a:ext cx="8229600" cy="2514599"/>
          </a:xfrm>
        </p:spPr>
        <p:txBody>
          <a:bodyPr/>
          <a:lstStyle/>
          <a:p>
            <a:pPr marL="256032" indent="-256032">
              <a:buSzPct val="100000"/>
              <a:defRPr/>
            </a:pPr>
            <a:r>
              <a:rPr lang="en-US" sz="2400" dirty="0">
                <a:cs typeface="Arial"/>
              </a:rPr>
              <a:t>Improving people skills</a:t>
            </a:r>
          </a:p>
          <a:p>
            <a:pPr marL="740664" lvl="1" indent="-283464">
              <a:defRPr/>
            </a:pPr>
            <a:r>
              <a:rPr lang="en-US" sz="2400" dirty="0">
                <a:cs typeface="Arial"/>
              </a:rPr>
              <a:t>People skills are essential to managerial effectiveness.</a:t>
            </a:r>
          </a:p>
          <a:p>
            <a:pPr marL="740664" lvl="1" indent="-283464">
              <a:defRPr/>
            </a:pPr>
            <a:r>
              <a:rPr lang="en-US" sz="2400" dirty="0">
                <a:cs typeface="Arial"/>
              </a:rPr>
              <a:t>OB provides the concepts and theories that allow managers to predict employee behavior in given situations.</a:t>
            </a:r>
            <a:endParaRPr lang="en-US" sz="2400" dirty="0"/>
          </a:p>
        </p:txBody>
      </p:sp>
    </p:spTree>
    <p:extLst>
      <p:ext uri="{BB962C8B-B14F-4D97-AF65-F5344CB8AC3E}">
        <p14:creationId xmlns:p14="http://schemas.microsoft.com/office/powerpoint/2010/main" val="25056284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cs typeface="Arial Narrow"/>
              </a:rPr>
              <a:t>Identify the Challenges and Opportunities of OB Concepts </a:t>
            </a:r>
            <a:r>
              <a:rPr lang="en-US" sz="2000" b="0" dirty="0">
                <a:latin typeface="+mj-lt"/>
                <a:cs typeface="Arial Narrow"/>
              </a:rPr>
              <a:t>(8 of 12)</a:t>
            </a:r>
            <a:endParaRPr lang="en-US" b="0" dirty="0">
              <a:latin typeface="+mj-lt"/>
            </a:endParaRPr>
          </a:p>
        </p:txBody>
      </p:sp>
      <p:sp>
        <p:nvSpPr>
          <p:cNvPr id="3" name="Content Placeholder 2"/>
          <p:cNvSpPr>
            <a:spLocks noGrp="1"/>
          </p:cNvSpPr>
          <p:nvPr>
            <p:ph idx="1"/>
          </p:nvPr>
        </p:nvSpPr>
        <p:spPr>
          <a:xfrm>
            <a:off x="457200" y="1600201"/>
            <a:ext cx="8229600" cy="3048000"/>
          </a:xfrm>
        </p:spPr>
        <p:txBody>
          <a:bodyPr/>
          <a:lstStyle/>
          <a:p>
            <a:pPr marL="256032" indent="-256032">
              <a:buSzPct val="100000"/>
            </a:pPr>
            <a:r>
              <a:rPr lang="en-US" sz="2400" dirty="0">
                <a:ea typeface="ＭＳ Ｐゴシック" pitchFamily="34" charset="-128"/>
                <a:cs typeface="Arial" charset="0"/>
              </a:rPr>
              <a:t>Working in networked organizations</a:t>
            </a:r>
          </a:p>
          <a:p>
            <a:pPr marL="740664" lvl="1" indent="-283464"/>
            <a:r>
              <a:rPr lang="en-US" sz="2400" dirty="0">
                <a:ea typeface="ＭＳ Ｐゴシック" pitchFamily="34" charset="-128"/>
                <a:cs typeface="Arial" charset="0"/>
              </a:rPr>
              <a:t>Networked organizations are becoming more pronounced.</a:t>
            </a:r>
          </a:p>
          <a:p>
            <a:pPr marL="740664" lvl="1" indent="-283464"/>
            <a:r>
              <a:rPr lang="en-US" sz="2400" dirty="0">
                <a:ea typeface="ＭＳ Ｐゴシック" pitchFamily="34" charset="-128"/>
                <a:cs typeface="Arial" charset="0"/>
              </a:rPr>
              <a:t>A manager’s job is fundamentally different in networked organizations.</a:t>
            </a:r>
          </a:p>
          <a:p>
            <a:pPr marL="740664" lvl="1" indent="-283464"/>
            <a:r>
              <a:rPr lang="en-US" sz="2400" dirty="0">
                <a:ea typeface="ＭＳ Ｐゴシック" pitchFamily="34" charset="-128"/>
                <a:cs typeface="Arial" charset="0"/>
              </a:rPr>
              <a:t>Challenges of motivating and leading “online” require different techniques.</a:t>
            </a:r>
            <a:endParaRPr lang="en-US" sz="2400" dirty="0"/>
          </a:p>
        </p:txBody>
      </p:sp>
    </p:spTree>
    <p:extLst>
      <p:ext uri="{BB962C8B-B14F-4D97-AF65-F5344CB8AC3E}">
        <p14:creationId xmlns:p14="http://schemas.microsoft.com/office/powerpoint/2010/main" val="26829040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cs typeface="Arial Narrow"/>
              </a:rPr>
              <a:t>Identify the Challenges and Opportunities of OB Concepts </a:t>
            </a:r>
            <a:r>
              <a:rPr lang="en-US" sz="2000" b="0" dirty="0">
                <a:latin typeface="+mj-lt"/>
                <a:cs typeface="Arial Narrow"/>
              </a:rPr>
              <a:t>(9 of 12)</a:t>
            </a:r>
            <a:endParaRPr lang="en-US" b="0" dirty="0">
              <a:latin typeface="+mj-lt"/>
            </a:endParaRPr>
          </a:p>
        </p:txBody>
      </p:sp>
      <p:sp>
        <p:nvSpPr>
          <p:cNvPr id="3" name="Content Placeholder 2"/>
          <p:cNvSpPr>
            <a:spLocks noGrp="1"/>
          </p:cNvSpPr>
          <p:nvPr>
            <p:ph idx="1"/>
          </p:nvPr>
        </p:nvSpPr>
        <p:spPr>
          <a:xfrm>
            <a:off x="762000" y="2438400"/>
            <a:ext cx="8229600" cy="1905000"/>
          </a:xfrm>
        </p:spPr>
        <p:txBody>
          <a:bodyPr/>
          <a:lstStyle/>
          <a:p>
            <a:pPr marL="256032" indent="-256032">
              <a:buSzPct val="100000"/>
            </a:pPr>
            <a:r>
              <a:rPr lang="en-US" sz="2400" dirty="0">
                <a:ea typeface="ＭＳ Ｐゴシック" pitchFamily="34" charset="-128"/>
                <a:cs typeface="Arial" charset="0"/>
              </a:rPr>
              <a:t>Using social media at work</a:t>
            </a:r>
          </a:p>
          <a:p>
            <a:pPr marL="740664" lvl="1" indent="-283464"/>
            <a:r>
              <a:rPr lang="en-US" sz="2400" dirty="0">
                <a:ea typeface="ＭＳ Ｐゴシック" pitchFamily="34" charset="-128"/>
                <a:cs typeface="Arial" charset="0"/>
              </a:rPr>
              <a:t>Policies on accessing social media at work.</a:t>
            </a:r>
          </a:p>
          <a:p>
            <a:pPr lvl="2"/>
            <a:r>
              <a:rPr lang="en-US" sz="2400" dirty="0">
                <a:ea typeface="ＭＳ Ｐゴシック" pitchFamily="34" charset="-128"/>
                <a:cs typeface="Arial" charset="0"/>
              </a:rPr>
              <a:t>When, where, and for what purpose.</a:t>
            </a:r>
          </a:p>
          <a:p>
            <a:pPr marL="740664" lvl="1" indent="-283464"/>
            <a:r>
              <a:rPr lang="en-US" sz="2400" dirty="0">
                <a:ea typeface="ＭＳ Ｐゴシック" pitchFamily="34" charset="-128"/>
                <a:cs typeface="Arial" charset="0"/>
              </a:rPr>
              <a:t>Impact of social media on employee well-being.</a:t>
            </a:r>
            <a:endParaRPr lang="en-US" sz="2400" dirty="0"/>
          </a:p>
        </p:txBody>
      </p:sp>
    </p:spTree>
    <p:extLst>
      <p:ext uri="{BB962C8B-B14F-4D97-AF65-F5344CB8AC3E}">
        <p14:creationId xmlns:p14="http://schemas.microsoft.com/office/powerpoint/2010/main" val="17213731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cs typeface="Arial Narrow"/>
              </a:rPr>
              <a:t>Identify the Challenges and Opportunities of OB Concepts </a:t>
            </a:r>
            <a:r>
              <a:rPr lang="en-US" sz="2000" b="0" dirty="0">
                <a:latin typeface="+mj-lt"/>
                <a:cs typeface="Arial Narrow"/>
              </a:rPr>
              <a:t>(10 of 12)</a:t>
            </a:r>
            <a:endParaRPr lang="en-US" b="0" dirty="0">
              <a:latin typeface="+mj-lt"/>
            </a:endParaRPr>
          </a:p>
        </p:txBody>
      </p:sp>
      <p:sp>
        <p:nvSpPr>
          <p:cNvPr id="3" name="Content Placeholder 2"/>
          <p:cNvSpPr>
            <a:spLocks noGrp="1"/>
          </p:cNvSpPr>
          <p:nvPr>
            <p:ph idx="1"/>
          </p:nvPr>
        </p:nvSpPr>
        <p:spPr>
          <a:xfrm>
            <a:off x="457200" y="1600201"/>
            <a:ext cx="8229600" cy="4343400"/>
          </a:xfrm>
        </p:spPr>
        <p:txBody>
          <a:bodyPr/>
          <a:lstStyle/>
          <a:p>
            <a:pPr marL="256032" indent="-256032">
              <a:buSzPct val="100000"/>
              <a:defRPr/>
            </a:pPr>
            <a:r>
              <a:rPr lang="en-US" sz="2400" dirty="0">
                <a:cs typeface="Arial"/>
              </a:rPr>
              <a:t>Enhancing employee well-being at work</a:t>
            </a:r>
          </a:p>
          <a:p>
            <a:pPr marL="740664" lvl="1" indent="-283464">
              <a:defRPr/>
            </a:pPr>
            <a:r>
              <a:rPr lang="en-US" sz="2400" dirty="0">
                <a:cs typeface="Arial"/>
              </a:rPr>
              <a:t>The creation of the global workforce means work no longer sleeps.</a:t>
            </a:r>
          </a:p>
          <a:p>
            <a:pPr marL="740664" lvl="1" indent="-283464">
              <a:defRPr/>
            </a:pPr>
            <a:r>
              <a:rPr lang="en-US" sz="2400" dirty="0">
                <a:cs typeface="Arial"/>
              </a:rPr>
              <a:t>Communication technology has provided a vehicle for working at any time or any place.</a:t>
            </a:r>
          </a:p>
          <a:p>
            <a:pPr marL="740664" lvl="1" indent="-283464">
              <a:defRPr/>
            </a:pPr>
            <a:r>
              <a:rPr lang="en-US" sz="2400" dirty="0">
                <a:cs typeface="Arial"/>
              </a:rPr>
              <a:t>Employees are working longer hours per week.</a:t>
            </a:r>
          </a:p>
          <a:p>
            <a:pPr marL="740664" lvl="1" indent="-283464">
              <a:defRPr/>
            </a:pPr>
            <a:r>
              <a:rPr lang="en-US" sz="2400" dirty="0">
                <a:cs typeface="Arial"/>
              </a:rPr>
              <a:t>The lifestyles of families have changed—creating conflict.</a:t>
            </a:r>
          </a:p>
          <a:p>
            <a:pPr marL="740664" lvl="1" indent="-283464">
              <a:defRPr/>
            </a:pPr>
            <a:r>
              <a:rPr lang="en-US" sz="2400" dirty="0">
                <a:cs typeface="Arial"/>
              </a:rPr>
              <a:t>Balancing work and life demands now surpasses job security as an employee priority.</a:t>
            </a:r>
            <a:endParaRPr lang="en-US" sz="2400" dirty="0"/>
          </a:p>
        </p:txBody>
      </p:sp>
    </p:spTree>
    <p:extLst>
      <p:ext uri="{BB962C8B-B14F-4D97-AF65-F5344CB8AC3E}">
        <p14:creationId xmlns:p14="http://schemas.microsoft.com/office/powerpoint/2010/main" val="27487204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cs typeface="Arial Narrow"/>
              </a:rPr>
              <a:t>Identify the Challenges and Opportunities of OB Concepts </a:t>
            </a:r>
            <a:r>
              <a:rPr lang="en-US" sz="2000" b="0" dirty="0">
                <a:latin typeface="+mj-lt"/>
                <a:cs typeface="Arial Narrow"/>
              </a:rPr>
              <a:t>(11 of 12)</a:t>
            </a:r>
            <a:endParaRPr lang="en-US" dirty="0">
              <a:latin typeface="+mj-lt"/>
            </a:endParaRPr>
          </a:p>
        </p:txBody>
      </p:sp>
      <p:sp>
        <p:nvSpPr>
          <p:cNvPr id="3" name="Content Placeholder 2"/>
          <p:cNvSpPr>
            <a:spLocks noGrp="1"/>
          </p:cNvSpPr>
          <p:nvPr>
            <p:ph idx="1"/>
          </p:nvPr>
        </p:nvSpPr>
        <p:spPr>
          <a:xfrm>
            <a:off x="457200" y="1600201"/>
            <a:ext cx="8229600" cy="3733800"/>
          </a:xfrm>
        </p:spPr>
        <p:txBody>
          <a:bodyPr/>
          <a:lstStyle/>
          <a:p>
            <a:pPr>
              <a:buSzPct val="100000"/>
              <a:defRPr/>
            </a:pPr>
            <a:r>
              <a:rPr lang="en-US" sz="2400" dirty="0">
                <a:cs typeface="Arial"/>
              </a:rPr>
              <a:t>Creating a positive work environment</a:t>
            </a:r>
          </a:p>
          <a:p>
            <a:pPr marL="740664" lvl="1">
              <a:defRPr/>
            </a:pPr>
            <a:r>
              <a:rPr lang="en-US" sz="2400" b="1" dirty="0">
                <a:cs typeface="Arial"/>
              </a:rPr>
              <a:t>Positive organizational scholarship </a:t>
            </a:r>
            <a:r>
              <a:rPr lang="en-US" sz="2400" dirty="0">
                <a:cs typeface="Arial"/>
              </a:rPr>
              <a:t>is concerned with how organizations develop human strength, foster vitality and resilience, and unlock potential.</a:t>
            </a:r>
          </a:p>
          <a:p>
            <a:pPr marL="740664" lvl="1">
              <a:defRPr/>
            </a:pPr>
            <a:r>
              <a:rPr lang="en-US" sz="2400" dirty="0">
                <a:cs typeface="Arial"/>
              </a:rPr>
              <a:t>This field of study focuses on employees’ strengths versus their limitations, as employees share situations in which they performed at their personal best.</a:t>
            </a:r>
            <a:endParaRPr lang="en-US" sz="2400" dirty="0"/>
          </a:p>
        </p:txBody>
      </p:sp>
      <p:sp>
        <p:nvSpPr>
          <p:cNvPr id="4" name="Slide Number Placeholder 3"/>
          <p:cNvSpPr>
            <a:spLocks noGrp="1"/>
          </p:cNvSpPr>
          <p:nvPr>
            <p:ph type="sldNum" sz="quarter" idx="12"/>
          </p:nvPr>
        </p:nvSpPr>
        <p:spPr/>
        <p:txBody>
          <a:bodyPr/>
          <a:lstStyle/>
          <a:p>
            <a:fld id="{200B2350-5261-4F5C-9DF5-EF0D264FC8D2}" type="slidenum">
              <a:rPr lang="en-US" smtClean="0"/>
              <a:pPr/>
              <a:t>29</a:t>
            </a:fld>
            <a:endParaRPr lang="en-US" dirty="0"/>
          </a:p>
        </p:txBody>
      </p:sp>
    </p:spTree>
    <p:extLst>
      <p:ext uri="{BB962C8B-B14F-4D97-AF65-F5344CB8AC3E}">
        <p14:creationId xmlns:p14="http://schemas.microsoft.com/office/powerpoint/2010/main" val="27570503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solidFill>
                  <a:schemeClr val="bg2"/>
                </a:solidFill>
                <a:latin typeface="+mj-lt"/>
                <a:cs typeface="Arial Narrow"/>
              </a:rPr>
              <a:t>Demonstrate the Importance of Interpersonal Skills in the Workplace</a:t>
            </a:r>
            <a:endParaRPr lang="en-US" sz="3600" b="0" dirty="0">
              <a:solidFill>
                <a:schemeClr val="bg2"/>
              </a:solidFill>
              <a:latin typeface="+mj-lt"/>
            </a:endParaRPr>
          </a:p>
        </p:txBody>
      </p:sp>
      <p:sp>
        <p:nvSpPr>
          <p:cNvPr id="3" name="Content Placeholder 2"/>
          <p:cNvSpPr>
            <a:spLocks noGrp="1"/>
          </p:cNvSpPr>
          <p:nvPr>
            <p:ph idx="1"/>
          </p:nvPr>
        </p:nvSpPr>
        <p:spPr/>
        <p:txBody>
          <a:bodyPr/>
          <a:lstStyle/>
          <a:p>
            <a:pPr marL="256032" indent="-256032">
              <a:buClr>
                <a:schemeClr val="bg2"/>
              </a:buClr>
              <a:buSzPct val="100000"/>
              <a:buNone/>
              <a:defRPr/>
            </a:pPr>
            <a:r>
              <a:rPr lang="en-US" sz="2400" dirty="0">
                <a:cs typeface="Arial"/>
              </a:rPr>
              <a:t>Interpersonal skills are important because…</a:t>
            </a:r>
          </a:p>
          <a:p>
            <a:pPr marL="256032" indent="-256032">
              <a:buClr>
                <a:schemeClr val="bg2"/>
              </a:buClr>
              <a:buSzPct val="100000"/>
              <a:defRPr/>
            </a:pPr>
            <a:r>
              <a:rPr lang="en-US" sz="2400" dirty="0">
                <a:cs typeface="Arial"/>
              </a:rPr>
              <a:t>‘Good places to work’ have better financial performance.</a:t>
            </a:r>
          </a:p>
          <a:p>
            <a:pPr marL="256032" indent="-256032">
              <a:buClr>
                <a:schemeClr val="bg2"/>
              </a:buClr>
              <a:buSzPct val="100000"/>
              <a:defRPr/>
            </a:pPr>
            <a:r>
              <a:rPr lang="en-US" sz="2400" dirty="0">
                <a:cs typeface="Arial"/>
              </a:rPr>
              <a:t>Better interpersonal skills result in lower turnover of quality employees and higher quality applications for recruitment.</a:t>
            </a:r>
          </a:p>
          <a:p>
            <a:pPr marL="256032" indent="-256032">
              <a:buClr>
                <a:schemeClr val="bg2"/>
              </a:buClr>
              <a:buSzPct val="100000"/>
              <a:defRPr/>
            </a:pPr>
            <a:r>
              <a:rPr lang="en-US" sz="2400" dirty="0">
                <a:cs typeface="Arial"/>
              </a:rPr>
              <a:t>There is a strong association between the quality of workplace relationships and job satisfaction, stress, and turnover.</a:t>
            </a:r>
          </a:p>
          <a:p>
            <a:pPr marL="256032" indent="-256032">
              <a:buClr>
                <a:schemeClr val="bg2"/>
              </a:buClr>
              <a:buSzPct val="100000"/>
              <a:defRPr/>
            </a:pPr>
            <a:r>
              <a:rPr lang="en-US" sz="2400" dirty="0">
                <a:cs typeface="Arial"/>
              </a:rPr>
              <a:t>It fosters social responsibility awareness.</a:t>
            </a:r>
            <a:endParaRPr lang="en-US" sz="2400" dirty="0"/>
          </a:p>
        </p:txBody>
      </p:sp>
      <p:sp>
        <p:nvSpPr>
          <p:cNvPr id="4" name="Slide Number Placeholder 3"/>
          <p:cNvSpPr>
            <a:spLocks noGrp="1"/>
          </p:cNvSpPr>
          <p:nvPr>
            <p:ph type="sldNum" sz="quarter" idx="12"/>
          </p:nvPr>
        </p:nvSpPr>
        <p:spPr/>
        <p:txBody>
          <a:bodyPr/>
          <a:lstStyle/>
          <a:p>
            <a:fld id="{200B2350-5261-4F5C-9DF5-EF0D264FC8D2}" type="slidenum">
              <a:rPr lang="en-US" smtClean="0"/>
              <a:pPr/>
              <a:t>3</a:t>
            </a:fld>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cs typeface="Arial Narrow"/>
              </a:rPr>
              <a:t>Identify the Challenges and Opportunities of OB Concepts </a:t>
            </a:r>
            <a:r>
              <a:rPr lang="en-US" sz="2000" b="0" dirty="0">
                <a:latin typeface="+mj-lt"/>
                <a:cs typeface="Arial Narrow"/>
              </a:rPr>
              <a:t>(12 of 12)</a:t>
            </a:r>
            <a:endParaRPr lang="en-US" b="0" dirty="0">
              <a:latin typeface="+mj-lt"/>
            </a:endParaRPr>
          </a:p>
        </p:txBody>
      </p:sp>
      <p:sp>
        <p:nvSpPr>
          <p:cNvPr id="3" name="Content Placeholder 2"/>
          <p:cNvSpPr>
            <a:spLocks noGrp="1"/>
          </p:cNvSpPr>
          <p:nvPr>
            <p:ph idx="1"/>
          </p:nvPr>
        </p:nvSpPr>
        <p:spPr>
          <a:xfrm>
            <a:off x="457200" y="1600201"/>
            <a:ext cx="8229600" cy="3886200"/>
          </a:xfrm>
        </p:spPr>
        <p:txBody>
          <a:bodyPr/>
          <a:lstStyle/>
          <a:p>
            <a:pPr marL="256032" indent="-256032">
              <a:buSzPct val="100000"/>
              <a:defRPr/>
            </a:pPr>
            <a:r>
              <a:rPr lang="en-US" sz="2400" dirty="0">
                <a:cs typeface="Arial"/>
              </a:rPr>
              <a:t>Improving ethical behavior</a:t>
            </a:r>
          </a:p>
          <a:p>
            <a:pPr marL="740664" lvl="1">
              <a:defRPr/>
            </a:pPr>
            <a:r>
              <a:rPr lang="en-US" sz="2400" b="1" dirty="0">
                <a:cs typeface="Arial"/>
              </a:rPr>
              <a:t>Ethical dilemmas and ethical choices </a:t>
            </a:r>
            <a:r>
              <a:rPr lang="en-US" sz="2400" dirty="0">
                <a:cs typeface="Arial"/>
              </a:rPr>
              <a:t>are situations in which an individual is required to define right and wrong conduct.</a:t>
            </a:r>
          </a:p>
          <a:p>
            <a:pPr marL="740664" lvl="1">
              <a:defRPr/>
            </a:pPr>
            <a:r>
              <a:rPr lang="en-US" sz="2400" dirty="0">
                <a:cs typeface="Arial"/>
              </a:rPr>
              <a:t>Good ethical behavior is not so easily defined.</a:t>
            </a:r>
          </a:p>
          <a:p>
            <a:pPr marL="740664" lvl="1">
              <a:defRPr/>
            </a:pPr>
            <a:r>
              <a:rPr lang="en-US" sz="2400" dirty="0">
                <a:cs typeface="Arial"/>
              </a:rPr>
              <a:t>Organizations distribute codes of ethics to guide employees through ethical dilemmas.</a:t>
            </a:r>
          </a:p>
          <a:p>
            <a:pPr marL="740664" lvl="1">
              <a:defRPr/>
            </a:pPr>
            <a:r>
              <a:rPr lang="en-US" sz="2400" dirty="0">
                <a:cs typeface="Arial"/>
              </a:rPr>
              <a:t>Managers need to create an ethically healthy climate.</a:t>
            </a:r>
            <a:endParaRPr lang="en-US" sz="2400" dirty="0"/>
          </a:p>
        </p:txBody>
      </p:sp>
    </p:spTree>
    <p:extLst>
      <p:ext uri="{BB962C8B-B14F-4D97-AF65-F5344CB8AC3E}">
        <p14:creationId xmlns:p14="http://schemas.microsoft.com/office/powerpoint/2010/main" val="19587687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372"/>
            <a:ext cx="8153400" cy="1097280"/>
          </a:xfrm>
        </p:spPr>
        <p:txBody>
          <a:bodyPr/>
          <a:lstStyle/>
          <a:p>
            <a:r>
              <a:rPr lang="en-US" sz="3600" dirty="0">
                <a:latin typeface="+mj-lt"/>
                <a:cs typeface="Arial Narrow"/>
              </a:rPr>
              <a:t>Three Levels of Analysis in This Text’s OB Model</a:t>
            </a:r>
            <a:endParaRPr lang="en-US" b="0" dirty="0">
              <a:latin typeface="+mj-lt"/>
            </a:endParaRPr>
          </a:p>
        </p:txBody>
      </p:sp>
      <p:sp>
        <p:nvSpPr>
          <p:cNvPr id="3" name="Content Placeholder 2"/>
          <p:cNvSpPr>
            <a:spLocks noGrp="1"/>
          </p:cNvSpPr>
          <p:nvPr>
            <p:ph idx="1"/>
          </p:nvPr>
        </p:nvSpPr>
        <p:spPr>
          <a:xfrm>
            <a:off x="457200" y="1600201"/>
            <a:ext cx="8229600" cy="381000"/>
          </a:xfrm>
        </p:spPr>
        <p:txBody>
          <a:bodyPr/>
          <a:lstStyle/>
          <a:p>
            <a:pPr marL="0" indent="0">
              <a:buNone/>
            </a:pPr>
            <a:r>
              <a:rPr lang="en-IN" sz="2000" b="1" dirty="0"/>
              <a:t>Exhibit 1-5 </a:t>
            </a:r>
            <a:r>
              <a:rPr lang="en-IN" sz="2000" dirty="0"/>
              <a:t>A Basic OB Model</a:t>
            </a:r>
          </a:p>
        </p:txBody>
      </p:sp>
      <p:pic>
        <p:nvPicPr>
          <p:cNvPr id="4" name="Picture 3" descr="A chart shows a basic Organizational behavior (OB) model.&#10;The chart shows three headings, Inputs, Processes, and Outcomes connected by arrows.  Another arrow points back from outcomes to inputs. The three types of variables at the three levels of analysis are as follows:&#10;Inputs&#10;Individual Level&#10;• Diversity&#10;• Personality&#10;• Values&#10;Group Level&#10;• Group structure&#10;• Group roles&#10;• Team responsibilities&#10;Organizational Level&#10;• Structure&#10;• Culture&#10;&#10;Processes&#10;Individual Level&#10;• Emotions and moods&#10;• Motivation&#10;• Perception&#10;• Decision making&#10;Group Level&#10;• Communication&#10;• Leadership&#10;• Power and politics&#10;• Conflict and negotiation&#10;Organizational Level&#10;• Human resource management&#10;• Change practices&#10;&#10;Outcomes&#10;Individual Level&#10;• Attitudes and stress&#10;• Task performance&#10;• Citizenship behavior&#10;• Withdrawal behavior&#10;Group Level&#10;• Group cohesion&#10;• Group functioning&#10;Organizational Level&#10;• Productivity&#10;• Survival"/>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9837" y="2063121"/>
            <a:ext cx="7104326" cy="4253431"/>
          </a:xfrm>
          <a:prstGeom prst="rect">
            <a:avLst/>
          </a:prstGeom>
        </p:spPr>
      </p:pic>
      <p:sp>
        <p:nvSpPr>
          <p:cNvPr id="5" name="Slide Number Placeholder 4"/>
          <p:cNvSpPr>
            <a:spLocks noGrp="1"/>
          </p:cNvSpPr>
          <p:nvPr>
            <p:ph type="sldNum" sz="quarter" idx="12"/>
          </p:nvPr>
        </p:nvSpPr>
        <p:spPr/>
        <p:txBody>
          <a:bodyPr/>
          <a:lstStyle/>
          <a:p>
            <a:fld id="{200B2350-5261-4F5C-9DF5-EF0D264FC8D2}" type="slidenum">
              <a:rPr lang="en-US" smtClean="0"/>
              <a:pPr/>
              <a:t>31</a:t>
            </a:fld>
            <a:endParaRPr lang="en-US" dirty="0"/>
          </a:p>
        </p:txBody>
      </p:sp>
    </p:spTree>
    <p:extLst>
      <p:ext uri="{BB962C8B-B14F-4D97-AF65-F5344CB8AC3E}">
        <p14:creationId xmlns:p14="http://schemas.microsoft.com/office/powerpoint/2010/main" val="248610885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cs typeface="Arial Narrow"/>
              </a:rPr>
              <a:t>Three Levels of Analysis in This Book’s OB Model </a:t>
            </a:r>
            <a:r>
              <a:rPr lang="en-US" sz="2000" b="0" dirty="0">
                <a:latin typeface="+mj-lt"/>
                <a:cs typeface="Arial Narrow"/>
              </a:rPr>
              <a:t>(1 of 3)</a:t>
            </a:r>
            <a:endParaRPr lang="en-US" b="0" dirty="0">
              <a:latin typeface="+mj-lt"/>
            </a:endParaRPr>
          </a:p>
        </p:txBody>
      </p:sp>
      <p:sp>
        <p:nvSpPr>
          <p:cNvPr id="3" name="Content Placeholder 2"/>
          <p:cNvSpPr>
            <a:spLocks noGrp="1"/>
          </p:cNvSpPr>
          <p:nvPr>
            <p:ph idx="1"/>
          </p:nvPr>
        </p:nvSpPr>
        <p:spPr>
          <a:xfrm>
            <a:off x="457200" y="1600200"/>
            <a:ext cx="4343400" cy="4525963"/>
          </a:xfrm>
        </p:spPr>
        <p:txBody>
          <a:bodyPr/>
          <a:lstStyle/>
          <a:p>
            <a:pPr>
              <a:spcBef>
                <a:spcPts val="600"/>
              </a:spcBef>
              <a:buClr>
                <a:schemeClr val="bg2"/>
              </a:buClr>
              <a:buSzPct val="100000"/>
              <a:defRPr/>
            </a:pPr>
            <a:r>
              <a:rPr lang="en-US" sz="2200" b="1" dirty="0">
                <a:cs typeface="Arial"/>
              </a:rPr>
              <a:t>Inputs</a:t>
            </a:r>
          </a:p>
          <a:p>
            <a:pPr marL="740664" lvl="1" indent="-283464">
              <a:buClr>
                <a:schemeClr val="bg2"/>
              </a:buClr>
              <a:defRPr/>
            </a:pPr>
            <a:r>
              <a:rPr lang="en-US" sz="2200" dirty="0">
                <a:cs typeface="Arial"/>
              </a:rPr>
              <a:t>Variables like personality, group structure, and organizational culture that lead to processes.</a:t>
            </a:r>
          </a:p>
          <a:p>
            <a:pPr marL="740664" lvl="1" indent="-283464">
              <a:buClr>
                <a:schemeClr val="bg2"/>
              </a:buClr>
              <a:defRPr/>
            </a:pPr>
            <a:r>
              <a:rPr lang="en-US" sz="2200" dirty="0">
                <a:cs typeface="Arial"/>
              </a:rPr>
              <a:t>Group structure, roles, and team responsibilities are typically assigned immediately before or after a group is formed.</a:t>
            </a:r>
          </a:p>
          <a:p>
            <a:pPr marL="740664" lvl="1" indent="-283464">
              <a:buClr>
                <a:schemeClr val="bg2"/>
              </a:buClr>
              <a:defRPr/>
            </a:pPr>
            <a:r>
              <a:rPr lang="en-US" sz="2200" dirty="0">
                <a:cs typeface="Arial"/>
              </a:rPr>
              <a:t>Organizational structure and culture change over time.</a:t>
            </a:r>
            <a:endParaRPr lang="en-US" sz="2200" dirty="0"/>
          </a:p>
        </p:txBody>
      </p:sp>
      <p:pic>
        <p:nvPicPr>
          <p:cNvPr id="5" name="Picture 4" descr="A figure shows the three levels of analysis under the input variables in the Organizational Behavior (OB) model.&#10;The figure shows the heading as Inputs. The three levels of analysis are as follows:&#10;Individual Level&#10;• Diversity&#10;• Personality&#10;• Values&#10;&#10;Group Level&#10;• Group structure&#10;• Group roles&#10;• Team responsibilities&#10;&#10;Organizational Level&#10;• Structure&#10;• Culture"/>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36272" y="2057268"/>
            <a:ext cx="2454525" cy="3886332"/>
          </a:xfrm>
          <a:prstGeom prst="rect">
            <a:avLst/>
          </a:prstGeom>
        </p:spPr>
      </p:pic>
      <p:sp>
        <p:nvSpPr>
          <p:cNvPr id="4" name="Slide Number Placeholder 3"/>
          <p:cNvSpPr>
            <a:spLocks noGrp="1"/>
          </p:cNvSpPr>
          <p:nvPr>
            <p:ph type="sldNum" sz="quarter" idx="12"/>
          </p:nvPr>
        </p:nvSpPr>
        <p:spPr/>
        <p:txBody>
          <a:bodyPr/>
          <a:lstStyle/>
          <a:p>
            <a:fld id="{200B2350-5261-4F5C-9DF5-EF0D264FC8D2}" type="slidenum">
              <a:rPr lang="en-US" smtClean="0"/>
              <a:pPr/>
              <a:t>32</a:t>
            </a:fld>
            <a:endParaRPr lang="en-US" dirty="0"/>
          </a:p>
        </p:txBody>
      </p:sp>
    </p:spTree>
    <p:extLst>
      <p:ext uri="{BB962C8B-B14F-4D97-AF65-F5344CB8AC3E}">
        <p14:creationId xmlns:p14="http://schemas.microsoft.com/office/powerpoint/2010/main" val="43157920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cs typeface="Arial Narrow"/>
              </a:rPr>
              <a:t>Three Levels of Analysis in This Book’s OB Model </a:t>
            </a:r>
            <a:r>
              <a:rPr lang="en-US" sz="2000" b="0" dirty="0">
                <a:latin typeface="+mj-lt"/>
                <a:cs typeface="Arial Narrow"/>
              </a:rPr>
              <a:t>(2 of 3)</a:t>
            </a:r>
            <a:r>
              <a:rPr lang="en-US" sz="3600" b="0" dirty="0">
                <a:latin typeface="+mj-lt"/>
                <a:cs typeface="Arial Narrow"/>
              </a:rPr>
              <a:t> </a:t>
            </a:r>
            <a:endParaRPr lang="en-US" b="0" dirty="0">
              <a:latin typeface="+mj-lt"/>
            </a:endParaRPr>
          </a:p>
        </p:txBody>
      </p:sp>
      <p:sp>
        <p:nvSpPr>
          <p:cNvPr id="3" name="Content Placeholder 2"/>
          <p:cNvSpPr>
            <a:spLocks noGrp="1"/>
          </p:cNvSpPr>
          <p:nvPr>
            <p:ph idx="1"/>
          </p:nvPr>
        </p:nvSpPr>
        <p:spPr>
          <a:xfrm>
            <a:off x="457200" y="1600201"/>
            <a:ext cx="4114800" cy="3352800"/>
          </a:xfrm>
        </p:spPr>
        <p:txBody>
          <a:bodyPr/>
          <a:lstStyle/>
          <a:p>
            <a:pPr>
              <a:buClr>
                <a:schemeClr val="bg2"/>
              </a:buClr>
              <a:buSzPct val="100000"/>
              <a:defRPr/>
            </a:pPr>
            <a:r>
              <a:rPr lang="en-US" sz="2200" b="1" dirty="0">
                <a:cs typeface="Arial"/>
              </a:rPr>
              <a:t>Processes</a:t>
            </a:r>
          </a:p>
          <a:p>
            <a:pPr marL="740664" lvl="1" indent="-283464">
              <a:buClr>
                <a:schemeClr val="bg2"/>
              </a:buClr>
              <a:defRPr/>
            </a:pPr>
            <a:r>
              <a:rPr lang="en-US" sz="2200" dirty="0">
                <a:cs typeface="Arial"/>
              </a:rPr>
              <a:t>If inputs are like the nouns in organizational behavior, processes are like verbs.</a:t>
            </a:r>
          </a:p>
          <a:p>
            <a:pPr marL="740664" lvl="1" indent="-283464">
              <a:buClr>
                <a:schemeClr val="bg2"/>
              </a:buClr>
              <a:defRPr/>
            </a:pPr>
            <a:r>
              <a:rPr lang="en-US" sz="2200" dirty="0">
                <a:cs typeface="Arial"/>
              </a:rPr>
              <a:t>Defined as actions that individuals, groups, and organizations engage in as a result of inputs, and that lead to certain outcomes.</a:t>
            </a:r>
            <a:endParaRPr lang="en-US" sz="2200" dirty="0"/>
          </a:p>
        </p:txBody>
      </p:sp>
      <p:pic>
        <p:nvPicPr>
          <p:cNvPr id="4" name="Picture 3" descr="A figure shows the three levels of analysis under the process variables in the Organizational Behavior (OB) model.&#10;The figure shows the heading as Processes. The three levels of analysis are as follows:&#10;Individual Level&#10;• Emotions and moods&#10;• Motivation&#10;• Perception&#10;• Decision making&#10;&#10;Group Level&#10;• Communication&#10;• Leadership&#10;• Power and politics&#10;• Conflict and negotiation&#10;&#10;Organizational Level&#10;• Human resource management&#10;• Change practices"/>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32704" y="2057400"/>
            <a:ext cx="2426213" cy="3769654"/>
          </a:xfrm>
          <a:prstGeom prst="rect">
            <a:avLst/>
          </a:prstGeom>
        </p:spPr>
      </p:pic>
      <p:sp>
        <p:nvSpPr>
          <p:cNvPr id="5" name="Slide Number Placeholder 4"/>
          <p:cNvSpPr>
            <a:spLocks noGrp="1"/>
          </p:cNvSpPr>
          <p:nvPr>
            <p:ph type="sldNum" sz="quarter" idx="12"/>
          </p:nvPr>
        </p:nvSpPr>
        <p:spPr/>
        <p:txBody>
          <a:bodyPr/>
          <a:lstStyle/>
          <a:p>
            <a:fld id="{200B2350-5261-4F5C-9DF5-EF0D264FC8D2}" type="slidenum">
              <a:rPr lang="en-US" smtClean="0"/>
              <a:pPr/>
              <a:t>33</a:t>
            </a:fld>
            <a:endParaRPr lang="en-US" dirty="0"/>
          </a:p>
        </p:txBody>
      </p:sp>
    </p:spTree>
    <p:extLst>
      <p:ext uri="{BB962C8B-B14F-4D97-AF65-F5344CB8AC3E}">
        <p14:creationId xmlns:p14="http://schemas.microsoft.com/office/powerpoint/2010/main" val="13889794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cs typeface="Arial Narrow"/>
              </a:rPr>
              <a:t>Three Levels of Analysis in This Book’s OB Model </a:t>
            </a:r>
            <a:r>
              <a:rPr lang="en-US" sz="2000" b="0" dirty="0">
                <a:latin typeface="+mj-lt"/>
                <a:cs typeface="Arial Narrow"/>
              </a:rPr>
              <a:t>(3 of 3)</a:t>
            </a:r>
            <a:endParaRPr lang="en-US" sz="2000" b="0" dirty="0">
              <a:latin typeface="+mj-lt"/>
            </a:endParaRPr>
          </a:p>
        </p:txBody>
      </p:sp>
      <p:sp>
        <p:nvSpPr>
          <p:cNvPr id="5" name="Content Placeholder 4"/>
          <p:cNvSpPr>
            <a:spLocks noGrp="1"/>
          </p:cNvSpPr>
          <p:nvPr>
            <p:ph idx="1"/>
          </p:nvPr>
        </p:nvSpPr>
        <p:spPr>
          <a:xfrm>
            <a:off x="457200" y="1600201"/>
            <a:ext cx="4191000" cy="1981200"/>
          </a:xfrm>
        </p:spPr>
        <p:txBody>
          <a:bodyPr/>
          <a:lstStyle/>
          <a:p>
            <a:pPr>
              <a:buClr>
                <a:schemeClr val="bg2"/>
              </a:buClr>
              <a:defRPr/>
            </a:pPr>
            <a:r>
              <a:rPr lang="en-US" sz="2200" b="1" dirty="0">
                <a:cs typeface="Arial"/>
              </a:rPr>
              <a:t>Outcomes</a:t>
            </a:r>
          </a:p>
          <a:p>
            <a:pPr lvl="1">
              <a:buClr>
                <a:schemeClr val="bg2"/>
              </a:buClr>
              <a:defRPr/>
            </a:pPr>
            <a:r>
              <a:rPr lang="en-US" sz="2200" dirty="0">
                <a:cs typeface="Arial"/>
              </a:rPr>
              <a:t>Key variables that you want to explain or predict, and that are affected by some other variables.</a:t>
            </a:r>
            <a:endParaRPr lang="en-US" sz="2200" dirty="0"/>
          </a:p>
        </p:txBody>
      </p:sp>
      <p:pic>
        <p:nvPicPr>
          <p:cNvPr id="3" name="Picture 2" descr="A figure shows the three levels of analysis under the outcome variables in the Organizational Behavior (OB) model.&#10;The figure shows the heading as Outcomes. The three levels of analysis are as follows:&#10;Individual Level&#10;• Attitudes and stress&#10;• Task performance&#10;• Citizenship behavior&#10;• Withdrawal behavior&#10;&#10;Group Level&#10;• Group cohesion&#10;• Group functioning&#10;&#10;Organizational Level&#10;• Productivity&#10;• Survival"/>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11141" y="2057400"/>
            <a:ext cx="2366059" cy="3769654"/>
          </a:xfrm>
          <a:prstGeom prst="rect">
            <a:avLst/>
          </a:prstGeom>
        </p:spPr>
      </p:pic>
      <p:sp>
        <p:nvSpPr>
          <p:cNvPr id="4" name="Slide Number Placeholder 3"/>
          <p:cNvSpPr>
            <a:spLocks noGrp="1"/>
          </p:cNvSpPr>
          <p:nvPr>
            <p:ph type="sldNum" sz="quarter" idx="12"/>
          </p:nvPr>
        </p:nvSpPr>
        <p:spPr/>
        <p:txBody>
          <a:bodyPr/>
          <a:lstStyle/>
          <a:p>
            <a:fld id="{200B2350-5261-4F5C-9DF5-EF0D264FC8D2}" type="slidenum">
              <a:rPr lang="en-US" smtClean="0"/>
              <a:pPr/>
              <a:t>34</a:t>
            </a:fld>
            <a:endParaRPr lang="en-US" dirty="0"/>
          </a:p>
        </p:txBody>
      </p:sp>
    </p:spTree>
    <p:extLst>
      <p:ext uri="{BB962C8B-B14F-4D97-AF65-F5344CB8AC3E}">
        <p14:creationId xmlns:p14="http://schemas.microsoft.com/office/powerpoint/2010/main" val="1889691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cs typeface="Arial Narrow"/>
              </a:rPr>
              <a:t>Outcome Variables </a:t>
            </a:r>
            <a:r>
              <a:rPr lang="en-US" sz="2000" b="0" dirty="0">
                <a:cs typeface="Arial Narrow"/>
              </a:rPr>
              <a:t>(1 of 6)</a:t>
            </a:r>
            <a:endParaRPr lang="en-US" sz="2000" b="0" dirty="0"/>
          </a:p>
        </p:txBody>
      </p:sp>
      <p:sp>
        <p:nvSpPr>
          <p:cNvPr id="3" name="Content Placeholder 2"/>
          <p:cNvSpPr>
            <a:spLocks noGrp="1"/>
          </p:cNvSpPr>
          <p:nvPr>
            <p:ph idx="1"/>
          </p:nvPr>
        </p:nvSpPr>
        <p:spPr>
          <a:xfrm>
            <a:off x="457200" y="1600201"/>
            <a:ext cx="8229600" cy="2514599"/>
          </a:xfrm>
        </p:spPr>
        <p:txBody>
          <a:bodyPr/>
          <a:lstStyle/>
          <a:p>
            <a:pPr marL="256032" indent="-256032">
              <a:buSzPct val="100000"/>
            </a:pPr>
            <a:r>
              <a:rPr lang="en-US" sz="2400" dirty="0">
                <a:ea typeface="ＭＳ Ｐゴシック" pitchFamily="34" charset="-128"/>
                <a:cs typeface="Arial" charset="0"/>
              </a:rPr>
              <a:t>Attitudes and stress</a:t>
            </a:r>
          </a:p>
          <a:p>
            <a:pPr marL="740664" lvl="1"/>
            <a:r>
              <a:rPr lang="en-US" sz="2400" dirty="0">
                <a:ea typeface="ＭＳ Ｐゴシック" pitchFamily="34" charset="-128"/>
                <a:cs typeface="Arial" charset="0"/>
              </a:rPr>
              <a:t>Employee </a:t>
            </a:r>
            <a:r>
              <a:rPr lang="en-US" sz="2400" b="1" dirty="0">
                <a:ea typeface="ＭＳ Ｐゴシック" pitchFamily="34" charset="-128"/>
                <a:cs typeface="Arial" charset="0"/>
              </a:rPr>
              <a:t>attitudes</a:t>
            </a:r>
            <a:r>
              <a:rPr lang="en-US" sz="2400" dirty="0">
                <a:ea typeface="ＭＳ Ｐゴシック" pitchFamily="34" charset="-128"/>
                <a:cs typeface="Arial" charset="0"/>
              </a:rPr>
              <a:t> are the evaluations employees make, ranging from positive to negative, about objects, people, or events.</a:t>
            </a:r>
          </a:p>
          <a:p>
            <a:pPr marL="740664" lvl="1"/>
            <a:r>
              <a:rPr lang="en-US" sz="2400" b="1" dirty="0">
                <a:ea typeface="ＭＳ Ｐゴシック" pitchFamily="34" charset="-128"/>
                <a:cs typeface="Arial" charset="0"/>
              </a:rPr>
              <a:t>Stress</a:t>
            </a:r>
            <a:r>
              <a:rPr lang="en-US" sz="2400" dirty="0">
                <a:ea typeface="ＭＳ Ｐゴシック" pitchFamily="34" charset="-128"/>
                <a:cs typeface="Arial" charset="0"/>
              </a:rPr>
              <a:t> is an unpleasant psychological process that occurs in response to environmental pressures.</a:t>
            </a:r>
            <a:endParaRPr lang="en-US" sz="2400" dirty="0"/>
          </a:p>
        </p:txBody>
      </p:sp>
      <p:sp>
        <p:nvSpPr>
          <p:cNvPr id="4" name="Slide Number Placeholder 3"/>
          <p:cNvSpPr>
            <a:spLocks noGrp="1"/>
          </p:cNvSpPr>
          <p:nvPr>
            <p:ph type="sldNum" sz="quarter" idx="12"/>
          </p:nvPr>
        </p:nvSpPr>
        <p:spPr/>
        <p:txBody>
          <a:bodyPr/>
          <a:lstStyle/>
          <a:p>
            <a:fld id="{200B2350-5261-4F5C-9DF5-EF0D264FC8D2}" type="slidenum">
              <a:rPr lang="en-US" smtClean="0"/>
              <a:pPr/>
              <a:t>35</a:t>
            </a:fld>
            <a:endParaRPr lang="en-US" dirty="0"/>
          </a:p>
        </p:txBody>
      </p:sp>
    </p:spTree>
    <p:extLst>
      <p:ext uri="{BB962C8B-B14F-4D97-AF65-F5344CB8AC3E}">
        <p14:creationId xmlns:p14="http://schemas.microsoft.com/office/powerpoint/2010/main" val="385405284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cs typeface="Arial Narrow"/>
              </a:rPr>
              <a:t>Outcome Variables </a:t>
            </a:r>
            <a:r>
              <a:rPr lang="en-US" sz="2000" b="0" dirty="0">
                <a:latin typeface="+mj-lt"/>
                <a:cs typeface="Arial Narrow"/>
              </a:rPr>
              <a:t>(2 of 6)</a:t>
            </a:r>
            <a:endParaRPr lang="en-US" sz="2000" b="0" dirty="0">
              <a:latin typeface="+mj-lt"/>
            </a:endParaRPr>
          </a:p>
        </p:txBody>
      </p:sp>
      <p:sp>
        <p:nvSpPr>
          <p:cNvPr id="3" name="Content Placeholder 2"/>
          <p:cNvSpPr>
            <a:spLocks noGrp="1"/>
          </p:cNvSpPr>
          <p:nvPr>
            <p:ph idx="1"/>
          </p:nvPr>
        </p:nvSpPr>
        <p:spPr>
          <a:xfrm>
            <a:off x="457200" y="1600201"/>
            <a:ext cx="8001000" cy="1676399"/>
          </a:xfrm>
        </p:spPr>
        <p:txBody>
          <a:bodyPr/>
          <a:lstStyle/>
          <a:p>
            <a:pPr marL="256032" indent="-256032">
              <a:buSzPct val="100000"/>
            </a:pPr>
            <a:r>
              <a:rPr lang="en-US" sz="2400" dirty="0">
                <a:ea typeface="ＭＳ Ｐゴシック" pitchFamily="34" charset="-128"/>
                <a:cs typeface="Arial" charset="0"/>
              </a:rPr>
              <a:t>Task performance</a:t>
            </a:r>
          </a:p>
          <a:p>
            <a:pPr marL="740664" lvl="1"/>
            <a:r>
              <a:rPr lang="en-US" sz="2400" dirty="0">
                <a:ea typeface="ＭＳ Ｐゴシック" pitchFamily="34" charset="-128"/>
                <a:cs typeface="Arial" charset="0"/>
              </a:rPr>
              <a:t>The combination of effectiveness and efficiency at doing your core job tasks is a reflection of your level of </a:t>
            </a:r>
            <a:r>
              <a:rPr lang="en-US" sz="2400" b="1" dirty="0">
                <a:ea typeface="ＭＳ Ｐゴシック" pitchFamily="34" charset="-128"/>
                <a:cs typeface="Arial" charset="0"/>
              </a:rPr>
              <a:t>task performance</a:t>
            </a:r>
            <a:r>
              <a:rPr lang="en-US" sz="2400" dirty="0">
                <a:ea typeface="ＭＳ Ｐゴシック" pitchFamily="34" charset="-128"/>
                <a:cs typeface="Arial" charset="0"/>
              </a:rPr>
              <a:t>.</a:t>
            </a:r>
            <a:endParaRPr lang="en-US" sz="2400" dirty="0"/>
          </a:p>
        </p:txBody>
      </p:sp>
    </p:spTree>
    <p:extLst>
      <p:ext uri="{BB962C8B-B14F-4D97-AF65-F5344CB8AC3E}">
        <p14:creationId xmlns:p14="http://schemas.microsoft.com/office/powerpoint/2010/main" val="18936000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cs typeface="Arial Narrow"/>
              </a:rPr>
              <a:t>Outcome Variables </a:t>
            </a:r>
            <a:r>
              <a:rPr lang="en-US" sz="2000" b="0" dirty="0">
                <a:latin typeface="+mj-lt"/>
                <a:cs typeface="Arial Narrow"/>
              </a:rPr>
              <a:t>(3 of 6)</a:t>
            </a:r>
            <a:endParaRPr lang="en-US" b="0" dirty="0">
              <a:latin typeface="+mj-lt"/>
            </a:endParaRPr>
          </a:p>
        </p:txBody>
      </p:sp>
      <p:sp>
        <p:nvSpPr>
          <p:cNvPr id="3" name="Content Placeholder 2"/>
          <p:cNvSpPr>
            <a:spLocks noGrp="1"/>
          </p:cNvSpPr>
          <p:nvPr>
            <p:ph idx="1"/>
          </p:nvPr>
        </p:nvSpPr>
        <p:spPr>
          <a:xfrm>
            <a:off x="457200" y="1600201"/>
            <a:ext cx="8229600" cy="2514599"/>
          </a:xfrm>
        </p:spPr>
        <p:txBody>
          <a:bodyPr/>
          <a:lstStyle/>
          <a:p>
            <a:pPr marL="256032" indent="-256032">
              <a:buSzPct val="100000"/>
            </a:pPr>
            <a:r>
              <a:rPr lang="en-US" sz="2400" dirty="0">
                <a:ea typeface="ＭＳ Ｐゴシック" pitchFamily="34" charset="-128"/>
                <a:cs typeface="Arial" charset="0"/>
              </a:rPr>
              <a:t>Organizational citizenship behavior</a:t>
            </a:r>
          </a:p>
          <a:p>
            <a:pPr marL="740664" lvl="1"/>
            <a:r>
              <a:rPr lang="en-US" sz="2400" dirty="0">
                <a:ea typeface="ＭＳ Ｐゴシック" pitchFamily="34" charset="-128"/>
                <a:cs typeface="Arial" charset="0"/>
              </a:rPr>
              <a:t>The discretionary behavior that is not part of an employee’s formal job requirements, and that contributes to the psychological and social environment of the workplace, is called </a:t>
            </a:r>
            <a:r>
              <a:rPr lang="en-US" sz="2400" b="1" dirty="0">
                <a:ea typeface="ＭＳ Ｐゴシック" pitchFamily="34" charset="-128"/>
                <a:cs typeface="Arial" charset="0"/>
              </a:rPr>
              <a:t>organizational citizenship behavior.</a:t>
            </a:r>
            <a:endParaRPr lang="en-US" sz="2400" dirty="0"/>
          </a:p>
        </p:txBody>
      </p:sp>
    </p:spTree>
    <p:extLst>
      <p:ext uri="{BB962C8B-B14F-4D97-AF65-F5344CB8AC3E}">
        <p14:creationId xmlns:p14="http://schemas.microsoft.com/office/powerpoint/2010/main" val="196414339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cs typeface="Arial Narrow"/>
              </a:rPr>
              <a:t>Outcome Variables </a:t>
            </a:r>
            <a:r>
              <a:rPr lang="en-US" sz="2000" b="0" dirty="0">
                <a:latin typeface="+mj-lt"/>
                <a:cs typeface="Arial Narrow"/>
              </a:rPr>
              <a:t>(4 of 6)</a:t>
            </a:r>
            <a:endParaRPr lang="en-US" sz="2000" b="0" dirty="0">
              <a:latin typeface="+mj-lt"/>
            </a:endParaRPr>
          </a:p>
        </p:txBody>
      </p:sp>
      <p:sp>
        <p:nvSpPr>
          <p:cNvPr id="3" name="Content Placeholder 2"/>
          <p:cNvSpPr>
            <a:spLocks noGrp="1"/>
          </p:cNvSpPr>
          <p:nvPr>
            <p:ph idx="1"/>
          </p:nvPr>
        </p:nvSpPr>
        <p:spPr>
          <a:xfrm>
            <a:off x="457200" y="1600201"/>
            <a:ext cx="8229600" cy="1676399"/>
          </a:xfrm>
        </p:spPr>
        <p:txBody>
          <a:bodyPr/>
          <a:lstStyle/>
          <a:p>
            <a:pPr marL="256032" indent="-256032">
              <a:buSzPct val="100000"/>
            </a:pPr>
            <a:r>
              <a:rPr lang="en-US" sz="2400" dirty="0">
                <a:ea typeface="ＭＳ Ｐゴシック" pitchFamily="34" charset="-128"/>
                <a:cs typeface="Arial" charset="0"/>
              </a:rPr>
              <a:t>Withdrawal behavior</a:t>
            </a:r>
          </a:p>
          <a:p>
            <a:pPr marL="740664" lvl="1"/>
            <a:r>
              <a:rPr lang="en-US" sz="2400" b="1" dirty="0">
                <a:ea typeface="ＭＳ Ｐゴシック" pitchFamily="34" charset="-128"/>
                <a:cs typeface="Arial" charset="0"/>
              </a:rPr>
              <a:t>Withdrawal behavior </a:t>
            </a:r>
            <a:r>
              <a:rPr lang="en-US" sz="2400" dirty="0">
                <a:ea typeface="ＭＳ Ｐゴシック" pitchFamily="34" charset="-128"/>
                <a:cs typeface="Arial" charset="0"/>
              </a:rPr>
              <a:t>is the set of actions that employees take to separate themselves from the organization.</a:t>
            </a:r>
            <a:endParaRPr lang="en-US" sz="2400" dirty="0"/>
          </a:p>
        </p:txBody>
      </p:sp>
    </p:spTree>
    <p:extLst>
      <p:ext uri="{BB962C8B-B14F-4D97-AF65-F5344CB8AC3E}">
        <p14:creationId xmlns:p14="http://schemas.microsoft.com/office/powerpoint/2010/main" val="22184518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cs typeface="Arial Narrow"/>
              </a:rPr>
              <a:t>Outcome Variables </a:t>
            </a:r>
            <a:r>
              <a:rPr lang="en-US" sz="2000" b="0" dirty="0">
                <a:latin typeface="+mj-lt"/>
                <a:cs typeface="Arial Narrow"/>
              </a:rPr>
              <a:t>(5 of 6)</a:t>
            </a:r>
            <a:endParaRPr lang="en-US" sz="2000" b="0" dirty="0">
              <a:latin typeface="+mj-lt"/>
            </a:endParaRPr>
          </a:p>
        </p:txBody>
      </p:sp>
      <p:sp>
        <p:nvSpPr>
          <p:cNvPr id="3" name="Content Placeholder 2"/>
          <p:cNvSpPr>
            <a:spLocks noGrp="1"/>
          </p:cNvSpPr>
          <p:nvPr>
            <p:ph idx="1"/>
          </p:nvPr>
        </p:nvSpPr>
        <p:spPr>
          <a:xfrm>
            <a:off x="457200" y="1600201"/>
            <a:ext cx="7924800" cy="3124200"/>
          </a:xfrm>
        </p:spPr>
        <p:txBody>
          <a:bodyPr/>
          <a:lstStyle/>
          <a:p>
            <a:pPr marL="256032" indent="-256032">
              <a:buSzPct val="100000"/>
            </a:pPr>
            <a:r>
              <a:rPr lang="en-US" sz="2400" dirty="0">
                <a:ea typeface="ＭＳ Ｐゴシック" pitchFamily="34" charset="-128"/>
                <a:cs typeface="Arial" charset="0"/>
              </a:rPr>
              <a:t>Group cohesion</a:t>
            </a:r>
          </a:p>
          <a:p>
            <a:pPr marL="740664" lvl="1" indent="-283464"/>
            <a:r>
              <a:rPr lang="en-US" sz="2400" b="1" dirty="0">
                <a:ea typeface="ＭＳ Ｐゴシック" pitchFamily="34" charset="-128"/>
                <a:cs typeface="Arial" charset="0"/>
              </a:rPr>
              <a:t>Group cohesion </a:t>
            </a:r>
            <a:r>
              <a:rPr lang="en-US" sz="2400" dirty="0">
                <a:ea typeface="ＭＳ Ｐゴシック" pitchFamily="34" charset="-128"/>
                <a:cs typeface="Arial" charset="0"/>
              </a:rPr>
              <a:t>is the extent to which members of a group support and validate one another at work.</a:t>
            </a:r>
          </a:p>
          <a:p>
            <a:pPr marL="256032" indent="-256032">
              <a:spcBef>
                <a:spcPts val="600"/>
              </a:spcBef>
              <a:buSzPct val="100000"/>
            </a:pPr>
            <a:r>
              <a:rPr lang="en-US" sz="2400" dirty="0">
                <a:ea typeface="ＭＳ Ｐゴシック" pitchFamily="34" charset="-128"/>
                <a:cs typeface="Arial" charset="0"/>
              </a:rPr>
              <a:t>Group functioning</a:t>
            </a:r>
          </a:p>
          <a:p>
            <a:pPr marL="740664" lvl="1" indent="-283464"/>
            <a:r>
              <a:rPr lang="en-US" sz="2400" b="1" dirty="0">
                <a:ea typeface="ＭＳ Ｐゴシック" pitchFamily="34" charset="-128"/>
                <a:cs typeface="Arial" charset="0"/>
              </a:rPr>
              <a:t>Group functioning </a:t>
            </a:r>
            <a:r>
              <a:rPr lang="en-US" sz="2400" dirty="0">
                <a:ea typeface="ＭＳ Ｐゴシック" pitchFamily="34" charset="-128"/>
                <a:cs typeface="Arial" charset="0"/>
              </a:rPr>
              <a:t>refers to the quantity and quality of a group’s work output.</a:t>
            </a:r>
            <a:endParaRPr lang="en-US" sz="2400" dirty="0"/>
          </a:p>
        </p:txBody>
      </p:sp>
    </p:spTree>
    <p:extLst>
      <p:ext uri="{BB962C8B-B14F-4D97-AF65-F5344CB8AC3E}">
        <p14:creationId xmlns:p14="http://schemas.microsoft.com/office/powerpoint/2010/main" val="22851372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solidFill>
                  <a:schemeClr val="bg2"/>
                </a:solidFill>
                <a:latin typeface="+mj-lt"/>
                <a:cs typeface="Arial Narrow"/>
              </a:rPr>
              <a:t>Describe the Manager’s Functions, Roles, and Skills </a:t>
            </a:r>
            <a:r>
              <a:rPr lang="en-US" sz="2000" b="0" dirty="0">
                <a:solidFill>
                  <a:schemeClr val="bg2"/>
                </a:solidFill>
                <a:latin typeface="+mj-lt"/>
                <a:cs typeface="Arial Narrow"/>
              </a:rPr>
              <a:t>(1 of 4)</a:t>
            </a:r>
            <a:endParaRPr lang="en-US" sz="2000" b="0" dirty="0">
              <a:solidFill>
                <a:schemeClr val="bg2"/>
              </a:solidFill>
              <a:latin typeface="+mj-lt"/>
            </a:endParaRPr>
          </a:p>
        </p:txBody>
      </p:sp>
      <p:sp>
        <p:nvSpPr>
          <p:cNvPr id="3" name="Content Placeholder 2"/>
          <p:cNvSpPr>
            <a:spLocks noGrp="1"/>
          </p:cNvSpPr>
          <p:nvPr>
            <p:ph idx="1"/>
          </p:nvPr>
        </p:nvSpPr>
        <p:spPr/>
        <p:txBody>
          <a:bodyPr/>
          <a:lstStyle/>
          <a:p>
            <a:pPr marL="256032" lvl="2" indent="-256032">
              <a:spcBef>
                <a:spcPts val="1500"/>
              </a:spcBef>
              <a:buClr>
                <a:schemeClr val="bg2"/>
              </a:buClr>
              <a:buFont typeface="Arial" panose="020B0604020202020204" pitchFamily="34" charset="0"/>
              <a:buChar char="•"/>
              <a:defRPr/>
            </a:pPr>
            <a:r>
              <a:rPr lang="en-US" sz="2400" b="1" dirty="0">
                <a:cs typeface="Arial"/>
              </a:rPr>
              <a:t>Manager</a:t>
            </a:r>
            <a:r>
              <a:rPr lang="en-US" sz="2400" dirty="0">
                <a:solidFill>
                  <a:schemeClr val="accent1"/>
                </a:solidFill>
                <a:cs typeface="Arial"/>
              </a:rPr>
              <a:t>:</a:t>
            </a:r>
            <a:r>
              <a:rPr lang="en-US" sz="2400" dirty="0">
                <a:cs typeface="Arial"/>
              </a:rPr>
              <a:t> Someone who gets things done through other people in organizations.</a:t>
            </a:r>
          </a:p>
          <a:p>
            <a:pPr marL="256032" lvl="2" indent="-256032">
              <a:spcBef>
                <a:spcPts val="1500"/>
              </a:spcBef>
              <a:buFont typeface="Arial" panose="020B0604020202020204" pitchFamily="34" charset="0"/>
              <a:buChar char="•"/>
              <a:defRPr/>
            </a:pPr>
            <a:r>
              <a:rPr lang="en-US" sz="2400" b="1" dirty="0">
                <a:cs typeface="Arial" panose="020B0604020202020204" pitchFamily="34" charset="0"/>
              </a:rPr>
              <a:t>Organization</a:t>
            </a:r>
            <a:r>
              <a:rPr lang="en-US" sz="2400" dirty="0">
                <a:cs typeface="Arial" panose="020B0604020202020204" pitchFamily="34" charset="0"/>
              </a:rPr>
              <a:t>: A consciously coordinated social unit composed of two or more people that functions on a relatively continuous basis to achieve a common goal or set of goals.</a:t>
            </a:r>
          </a:p>
          <a:p>
            <a:pPr marL="740664" lvl="4" indent="-283464">
              <a:buClr>
                <a:schemeClr val="bg2"/>
              </a:buClr>
              <a:buFont typeface="Arial" panose="020B0604020202020204" pitchFamily="34" charset="0"/>
              <a:buChar char="–"/>
              <a:defRPr/>
            </a:pPr>
            <a:r>
              <a:rPr lang="en-US" sz="2400" dirty="0">
                <a:cs typeface="Arial" panose="020B0604020202020204" pitchFamily="34" charset="0"/>
              </a:rPr>
              <a:t>Planning, organizing, leading, and controlling.</a:t>
            </a:r>
          </a:p>
          <a:p>
            <a:pPr marL="256032" lvl="2" indent="-256032">
              <a:spcBef>
                <a:spcPts val="1500"/>
              </a:spcBef>
              <a:buClr>
                <a:schemeClr val="bg2"/>
              </a:buClr>
              <a:buFont typeface="Arial" panose="020B0604020202020204" pitchFamily="34" charset="0"/>
              <a:buChar char="•"/>
              <a:defRPr/>
            </a:pPr>
            <a:r>
              <a:rPr lang="en-US" sz="2400" dirty="0">
                <a:cs typeface="Arial"/>
              </a:rPr>
              <a:t>Mintzberg concluded that managers perform ten different, highly interrelated roles or sets of behaviors attributable to their jobs.</a:t>
            </a:r>
            <a:endParaRPr lang="en-US" sz="2400" dirty="0"/>
          </a:p>
        </p:txBody>
      </p:sp>
    </p:spTree>
    <p:extLst>
      <p:ext uri="{BB962C8B-B14F-4D97-AF65-F5344CB8AC3E}">
        <p14:creationId xmlns:p14="http://schemas.microsoft.com/office/powerpoint/2010/main" val="311318679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cs typeface="Arial Narrow"/>
              </a:rPr>
              <a:t>Outcome Variables </a:t>
            </a:r>
            <a:r>
              <a:rPr lang="en-US" sz="2000" b="0" dirty="0">
                <a:latin typeface="+mj-lt"/>
                <a:cs typeface="Arial Narrow"/>
              </a:rPr>
              <a:t>(6 of 6)</a:t>
            </a:r>
            <a:endParaRPr lang="en-US" sz="2000" b="0" dirty="0">
              <a:latin typeface="+mj-lt"/>
            </a:endParaRPr>
          </a:p>
        </p:txBody>
      </p:sp>
      <p:sp>
        <p:nvSpPr>
          <p:cNvPr id="3" name="Content Placeholder 2"/>
          <p:cNvSpPr>
            <a:spLocks noGrp="1"/>
          </p:cNvSpPr>
          <p:nvPr>
            <p:ph idx="1"/>
          </p:nvPr>
        </p:nvSpPr>
        <p:spPr>
          <a:xfrm>
            <a:off x="457200" y="1600201"/>
            <a:ext cx="8229600" cy="4038600"/>
          </a:xfrm>
        </p:spPr>
        <p:txBody>
          <a:bodyPr/>
          <a:lstStyle/>
          <a:p>
            <a:pPr marL="256032" indent="-256032">
              <a:buSzPct val="100000"/>
            </a:pPr>
            <a:r>
              <a:rPr lang="en-US" sz="2400" dirty="0">
                <a:ea typeface="ＭＳ Ｐゴシック" pitchFamily="34" charset="-128"/>
                <a:cs typeface="Arial" charset="0"/>
              </a:rPr>
              <a:t>Productivity</a:t>
            </a:r>
          </a:p>
          <a:p>
            <a:pPr marL="740664" lvl="1" indent="-283464"/>
            <a:r>
              <a:rPr lang="en-US" sz="2400" dirty="0">
                <a:ea typeface="ＭＳ Ｐゴシック" pitchFamily="34" charset="-128"/>
                <a:cs typeface="Arial" charset="0"/>
              </a:rPr>
              <a:t>An organization is </a:t>
            </a:r>
            <a:r>
              <a:rPr lang="en-US" sz="2400" b="1" dirty="0">
                <a:ea typeface="ＭＳ Ｐゴシック" pitchFamily="34" charset="-128"/>
                <a:cs typeface="Arial" charset="0"/>
              </a:rPr>
              <a:t>productive</a:t>
            </a:r>
            <a:r>
              <a:rPr lang="en-US" sz="2400" dirty="0">
                <a:ea typeface="ＭＳ Ｐゴシック" pitchFamily="34" charset="-128"/>
                <a:cs typeface="Arial" charset="0"/>
              </a:rPr>
              <a:t> if it achieves its goals by transforming inputs into outputs at the lowest cost. This requires both </a:t>
            </a:r>
            <a:r>
              <a:rPr lang="en-US" sz="2400" b="1" dirty="0">
                <a:ea typeface="ＭＳ Ｐゴシック" pitchFamily="34" charset="-128"/>
                <a:cs typeface="Arial" charset="0"/>
              </a:rPr>
              <a:t>effectiveness</a:t>
            </a:r>
            <a:r>
              <a:rPr lang="en-US" sz="2400" dirty="0">
                <a:ea typeface="ＭＳ Ｐゴシック" pitchFamily="34" charset="-128"/>
                <a:cs typeface="Arial" charset="0"/>
              </a:rPr>
              <a:t> and </a:t>
            </a:r>
            <a:r>
              <a:rPr lang="en-US" sz="2400" b="1" dirty="0">
                <a:ea typeface="ＭＳ Ｐゴシック" pitchFamily="34" charset="-128"/>
                <a:cs typeface="Arial" charset="0"/>
              </a:rPr>
              <a:t>efficiency</a:t>
            </a:r>
            <a:r>
              <a:rPr lang="en-US" sz="2400" dirty="0">
                <a:ea typeface="ＭＳ Ｐゴシック" pitchFamily="34" charset="-128"/>
                <a:cs typeface="Arial" charset="0"/>
              </a:rPr>
              <a:t>.</a:t>
            </a:r>
          </a:p>
          <a:p>
            <a:pPr marL="256032" indent="-256032">
              <a:buSzPct val="100000"/>
            </a:pPr>
            <a:r>
              <a:rPr lang="en-US" sz="2400" dirty="0">
                <a:ea typeface="ＭＳ Ｐゴシック" pitchFamily="34" charset="-128"/>
                <a:cs typeface="Arial" charset="0"/>
              </a:rPr>
              <a:t>Survival</a:t>
            </a:r>
          </a:p>
          <a:p>
            <a:pPr marL="740664" lvl="1"/>
            <a:r>
              <a:rPr lang="en-US" sz="2400" dirty="0">
                <a:ea typeface="ＭＳ Ｐゴシック" pitchFamily="34" charset="-128"/>
                <a:cs typeface="Arial" charset="0"/>
              </a:rPr>
              <a:t>The final outcome is </a:t>
            </a:r>
            <a:r>
              <a:rPr lang="en-US" sz="2400" b="1" dirty="0">
                <a:ea typeface="ＭＳ Ｐゴシック" pitchFamily="34" charset="-128"/>
                <a:cs typeface="Arial" charset="0"/>
              </a:rPr>
              <a:t>organizational survival</a:t>
            </a:r>
            <a:r>
              <a:rPr lang="en-US" sz="2400" dirty="0">
                <a:ea typeface="ＭＳ Ｐゴシック" pitchFamily="34" charset="-128"/>
                <a:cs typeface="Arial" charset="0"/>
              </a:rPr>
              <a:t>, which is simply evidence that the organization is able to exist and grow over the long term.</a:t>
            </a:r>
            <a:endParaRPr lang="en-US" sz="2400" dirty="0"/>
          </a:p>
        </p:txBody>
      </p:sp>
    </p:spTree>
    <p:extLst>
      <p:ext uri="{BB962C8B-B14F-4D97-AF65-F5344CB8AC3E}">
        <p14:creationId xmlns:p14="http://schemas.microsoft.com/office/powerpoint/2010/main" val="311778950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cs typeface="Arial Narrow"/>
              </a:rPr>
              <a:t>The Plan of the Text</a:t>
            </a:r>
            <a:endParaRPr lang="en-US" dirty="0">
              <a:latin typeface="+mj-lt"/>
            </a:endParaRPr>
          </a:p>
        </p:txBody>
      </p:sp>
      <p:sp>
        <p:nvSpPr>
          <p:cNvPr id="3" name="Content Placeholder 2"/>
          <p:cNvSpPr>
            <a:spLocks noGrp="1"/>
          </p:cNvSpPr>
          <p:nvPr>
            <p:ph idx="1"/>
          </p:nvPr>
        </p:nvSpPr>
        <p:spPr>
          <a:xfrm>
            <a:off x="457200" y="1600201"/>
            <a:ext cx="4267200" cy="381000"/>
          </a:xfrm>
        </p:spPr>
        <p:txBody>
          <a:bodyPr/>
          <a:lstStyle/>
          <a:p>
            <a:pPr marL="0" indent="0">
              <a:buNone/>
            </a:pPr>
            <a:r>
              <a:rPr lang="en-IN" sz="2000" b="1" dirty="0"/>
              <a:t>Exhibit 1-6 </a:t>
            </a:r>
            <a:r>
              <a:rPr lang="en-IN" sz="2000" dirty="0"/>
              <a:t>The Plan of the Text</a:t>
            </a:r>
          </a:p>
        </p:txBody>
      </p:sp>
      <p:pic>
        <p:nvPicPr>
          <p:cNvPr id="4" name="Picture 3" descr="A chart shows the plan of the text in dealing with inputs, processes, and outcomes at all three levels of analysis.&#10;The chart shows the following information:&#10;The Individual&#10;Inputs&#10;• Diversity in organizations (Ch. 2)&#10;• Personality and values (Ch. 5)&#10;Processes&#10;• Emotions and moods (Ch. 4)&#10;• Motivation (Ch. 7 and 8)&#10;• Perception and decision making (Ch. 6)&#10;Outcomes&#10;• Attitudes (Ch. 3) and stress (Ch. 18)&#10;• Task performance (all)&#10;• Citizenship behavior (all)&#10;• Withdrawal behavior (all)&#10;&#10;The Group&#10;Inputs&#10;• Group structure (Ch. 9 &amp; 10)&#10;• Group roles (Ch. 9 &amp; 10)&#10;• Team responsibilities (Ch. 9 &amp; 10)&#10;Processes&#10;• Communication (Ch. 11)&#10;• Leadership (Ch. 12)&#10;• Power and politics (Ch. 13)&#10;• Conflict and negotiation (Ch. 14)&#10;Outcomes&#10;• Group cohesion (Ch. 9 &amp; 10)&#10;• Group functioning (Ch. 9 &amp; 10)&#10;&#10;The Organization&#10;Inputs&#10;• Structure (Ch. 15)&#10;• Culture (Ch. 16)&#10;Processes&#10;• Human resource management (Ch. 17)&#10;• Change practices (Ch. 18)&#10;Outcomes&#10;• Productivity (all)&#10;• Survival (all)"/>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5798" y="2071355"/>
            <a:ext cx="7212404" cy="4240416"/>
          </a:xfrm>
          <a:prstGeom prst="rect">
            <a:avLst/>
          </a:prstGeom>
        </p:spPr>
      </p:pic>
      <p:sp>
        <p:nvSpPr>
          <p:cNvPr id="5" name="Slide Number Placeholder 4"/>
          <p:cNvSpPr>
            <a:spLocks noGrp="1"/>
          </p:cNvSpPr>
          <p:nvPr>
            <p:ph type="sldNum" sz="quarter" idx="12"/>
          </p:nvPr>
        </p:nvSpPr>
        <p:spPr/>
        <p:txBody>
          <a:bodyPr/>
          <a:lstStyle/>
          <a:p>
            <a:fld id="{200B2350-5261-4F5C-9DF5-EF0D264FC8D2}" type="slidenum">
              <a:rPr lang="en-US" smtClean="0"/>
              <a:pPr/>
              <a:t>41</a:t>
            </a:fld>
            <a:endParaRPr lang="en-US" dirty="0"/>
          </a:p>
        </p:txBody>
      </p:sp>
    </p:spTree>
    <p:extLst>
      <p:ext uri="{BB962C8B-B14F-4D97-AF65-F5344CB8AC3E}">
        <p14:creationId xmlns:p14="http://schemas.microsoft.com/office/powerpoint/2010/main" val="315054384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215372"/>
            <a:ext cx="7855528" cy="1097280"/>
          </a:xfrm>
        </p:spPr>
        <p:txBody>
          <a:bodyPr/>
          <a:lstStyle/>
          <a:p>
            <a:r>
              <a:rPr lang="en-US" sz="3600" dirty="0">
                <a:latin typeface="+mj-lt"/>
                <a:cs typeface="Arial Narrow"/>
              </a:rPr>
              <a:t>Implications for Managers </a:t>
            </a:r>
            <a:r>
              <a:rPr lang="en-US" sz="2000" b="0" dirty="0">
                <a:latin typeface="+mj-lt"/>
                <a:cs typeface="Arial Narrow"/>
              </a:rPr>
              <a:t>(1 of 2)</a:t>
            </a:r>
            <a:endParaRPr lang="en-US" sz="2000" b="0" dirty="0">
              <a:latin typeface="+mj-lt"/>
            </a:endParaRPr>
          </a:p>
        </p:txBody>
      </p:sp>
      <p:sp>
        <p:nvSpPr>
          <p:cNvPr id="3" name="Content Placeholder 2"/>
          <p:cNvSpPr>
            <a:spLocks noGrp="1"/>
          </p:cNvSpPr>
          <p:nvPr>
            <p:ph idx="1"/>
          </p:nvPr>
        </p:nvSpPr>
        <p:spPr>
          <a:xfrm>
            <a:off x="457200" y="1600201"/>
            <a:ext cx="7855529" cy="3200400"/>
          </a:xfrm>
        </p:spPr>
        <p:txBody>
          <a:bodyPr/>
          <a:lstStyle/>
          <a:p>
            <a:pPr marL="256032" indent="-256032">
              <a:buSzPct val="100000"/>
            </a:pPr>
            <a:r>
              <a:rPr lang="en-US" sz="2400" dirty="0"/>
              <a:t>Resist the inclination to rely on generalizations; some provide valid insights into human behavior, but many are erroneous.</a:t>
            </a:r>
          </a:p>
          <a:p>
            <a:pPr marL="256032" indent="-256032">
              <a:buSzPct val="100000"/>
            </a:pPr>
            <a:r>
              <a:rPr lang="en-US" sz="2400" dirty="0"/>
              <a:t>Use metrics and situational variables rather than “hunches” to explain cause-and-effect relationships.</a:t>
            </a:r>
          </a:p>
          <a:p>
            <a:pPr marL="256032" indent="-256032">
              <a:buSzPct val="100000"/>
            </a:pPr>
            <a:r>
              <a:rPr lang="en-US" sz="2400" dirty="0"/>
              <a:t>Work on your interpersonal skills to increase your leadership potential.</a:t>
            </a:r>
          </a:p>
        </p:txBody>
      </p:sp>
    </p:spTree>
    <p:extLst>
      <p:ext uri="{BB962C8B-B14F-4D97-AF65-F5344CB8AC3E}">
        <p14:creationId xmlns:p14="http://schemas.microsoft.com/office/powerpoint/2010/main" val="66464993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cs typeface="Arial Narrow"/>
              </a:rPr>
              <a:t>Implications for Managers </a:t>
            </a:r>
            <a:r>
              <a:rPr lang="en-US" sz="2000" b="0" dirty="0">
                <a:latin typeface="+mj-lt"/>
                <a:cs typeface="Arial Narrow"/>
              </a:rPr>
              <a:t>(2 of 2)</a:t>
            </a:r>
            <a:endParaRPr lang="en-US" sz="2000" b="0" dirty="0">
              <a:latin typeface="+mj-lt"/>
            </a:endParaRPr>
          </a:p>
        </p:txBody>
      </p:sp>
      <p:sp>
        <p:nvSpPr>
          <p:cNvPr id="3" name="Content Placeholder 2"/>
          <p:cNvSpPr>
            <a:spLocks noGrp="1"/>
          </p:cNvSpPr>
          <p:nvPr>
            <p:ph idx="1"/>
          </p:nvPr>
        </p:nvSpPr>
        <p:spPr>
          <a:xfrm>
            <a:off x="457200" y="1600201"/>
            <a:ext cx="8229600" cy="3429000"/>
          </a:xfrm>
        </p:spPr>
        <p:txBody>
          <a:bodyPr/>
          <a:lstStyle/>
          <a:p>
            <a:pPr marL="256032" indent="-256032">
              <a:buSzPct val="100000"/>
            </a:pPr>
            <a:r>
              <a:rPr lang="en-US" sz="2400" dirty="0"/>
              <a:t>Improve your technical skills and conceptual skills through training and staying current with OB trends like big data and fast data.</a:t>
            </a:r>
          </a:p>
          <a:p>
            <a:pPr marL="256032" indent="-256032">
              <a:buSzPct val="100000"/>
            </a:pPr>
            <a:r>
              <a:rPr lang="en-US" sz="2400" dirty="0"/>
              <a:t>OB can improve your employees’ work quality and productivity by showing you how to empower your employees, design and implement change programs, improve customer service, and help your employees balance work-life conflicts.</a:t>
            </a:r>
          </a:p>
        </p:txBody>
      </p:sp>
    </p:spTree>
    <p:extLst>
      <p:ext uri="{BB962C8B-B14F-4D97-AF65-F5344CB8AC3E}">
        <p14:creationId xmlns:p14="http://schemas.microsoft.com/office/powerpoint/2010/main" val="126080659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3600" dirty="0">
                <a:latin typeface="+mj-lt"/>
              </a:rPr>
              <a:t>Copyright</a:t>
            </a:r>
          </a:p>
        </p:txBody>
      </p:sp>
      <p:pic>
        <p:nvPicPr>
          <p:cNvPr id="5" name="Picture 2" descr="This work is protected by United States copyright laws and is provided solely for the use of instructors in teaching their courses and assessing student learning. Dissemination or sale of any part of this work (including on the world wide web) will destroy the integrity of the work and is not permitted. The work and materials from it should never be made available to students except by instructors using the accompanying text in their classes. All recipients of this work are expected to abide by these restrictions and to honor the intended pedagogical purposes and the needs of other instructors who rely on these materials."/>
          <p:cNvPicPr>
            <a:picLocks noChangeAspect="1" noChangeArrowheads="1"/>
          </p:cNvPicPr>
          <p:nvPr/>
        </p:nvPicPr>
        <p:blipFill>
          <a:blip r:embed="rId2" cstate="print"/>
          <a:srcRect/>
          <a:stretch>
            <a:fillRect/>
          </a:stretch>
        </p:blipFill>
        <p:spPr bwMode="auto">
          <a:xfrm>
            <a:off x="990600" y="2423910"/>
            <a:ext cx="7423150" cy="2438400"/>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fld id="{200B2350-5261-4F5C-9DF5-EF0D264FC8D2}" type="slidenum">
              <a:rPr lang="en-US" smtClean="0"/>
              <a:pPr/>
              <a:t>44</a:t>
            </a:fld>
            <a:endParaRPr lang="en-US" dirty="0"/>
          </a:p>
        </p:txBody>
      </p:sp>
    </p:spTree>
    <p:extLst>
      <p:ext uri="{BB962C8B-B14F-4D97-AF65-F5344CB8AC3E}">
        <p14:creationId xmlns:p14="http://schemas.microsoft.com/office/powerpoint/2010/main" val="19260065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cs typeface="Arial Narrow"/>
              </a:rPr>
              <a:t>Describe the Manager’s Functions, Roles, and Skills </a:t>
            </a:r>
            <a:r>
              <a:rPr lang="en-US" sz="2000" b="0" dirty="0">
                <a:latin typeface="+mj-lt"/>
                <a:cs typeface="Arial Narrow"/>
              </a:rPr>
              <a:t>(2 of 4)</a:t>
            </a:r>
            <a:endParaRPr lang="en-US" sz="3600" dirty="0">
              <a:latin typeface="+mj-lt"/>
            </a:endParaRPr>
          </a:p>
        </p:txBody>
      </p:sp>
      <p:sp>
        <p:nvSpPr>
          <p:cNvPr id="3" name="Content Placeholder 2"/>
          <p:cNvSpPr>
            <a:spLocks noGrp="1"/>
          </p:cNvSpPr>
          <p:nvPr>
            <p:ph idx="1"/>
          </p:nvPr>
        </p:nvSpPr>
        <p:spPr>
          <a:xfrm>
            <a:off x="457200" y="1600200"/>
            <a:ext cx="8229600" cy="381000"/>
          </a:xfrm>
        </p:spPr>
        <p:txBody>
          <a:bodyPr/>
          <a:lstStyle/>
          <a:p>
            <a:pPr marL="0" indent="0">
              <a:buNone/>
            </a:pPr>
            <a:r>
              <a:rPr lang="en-IN" sz="2000" b="1" dirty="0"/>
              <a:t>Exhibit 1-1 </a:t>
            </a:r>
            <a:r>
              <a:rPr lang="en-IN" sz="2000" dirty="0"/>
              <a:t>Minztberg’s Managerial Roles</a:t>
            </a:r>
          </a:p>
        </p:txBody>
      </p:sp>
      <p:graphicFrame>
        <p:nvGraphicFramePr>
          <p:cNvPr id="5" name="Table 4"/>
          <p:cNvGraphicFramePr>
            <a:graphicFrameLocks noGrp="1"/>
          </p:cNvGraphicFramePr>
          <p:nvPr>
            <p:extLst>
              <p:ext uri="{D42A27DB-BD31-4B8C-83A1-F6EECF244321}">
                <p14:modId xmlns:p14="http://schemas.microsoft.com/office/powerpoint/2010/main" val="369962985"/>
              </p:ext>
            </p:extLst>
          </p:nvPr>
        </p:nvGraphicFramePr>
        <p:xfrm>
          <a:off x="474980" y="2286000"/>
          <a:ext cx="8211820" cy="3657600"/>
        </p:xfrm>
        <a:graphic>
          <a:graphicData uri="http://schemas.openxmlformats.org/drawingml/2006/table">
            <a:tbl>
              <a:tblPr firstRow="1" bandRow="1">
                <a:tableStyleId>{3B4B98B0-60AC-42C2-AFA5-B58CD77FA1E5}</a:tableStyleId>
              </a:tblPr>
              <a:tblGrid>
                <a:gridCol w="1529080">
                  <a:extLst>
                    <a:ext uri="{9D8B030D-6E8A-4147-A177-3AD203B41FA5}">
                      <a16:colId xmlns:a16="http://schemas.microsoft.com/office/drawing/2014/main" val="1220950960"/>
                    </a:ext>
                  </a:extLst>
                </a:gridCol>
                <a:gridCol w="6682740">
                  <a:extLst>
                    <a:ext uri="{9D8B030D-6E8A-4147-A177-3AD203B41FA5}">
                      <a16:colId xmlns:a16="http://schemas.microsoft.com/office/drawing/2014/main" val="2545269983"/>
                    </a:ext>
                  </a:extLst>
                </a:gridCol>
              </a:tblGrid>
              <a:tr h="195148">
                <a:tc>
                  <a:txBody>
                    <a:bodyPr/>
                    <a:lstStyle/>
                    <a:p>
                      <a:pPr algn="l"/>
                      <a:r>
                        <a:rPr lang="en-IN" sz="1600" b="1" i="0" u="none" strike="noStrike" kern="1200" baseline="0" dirty="0">
                          <a:solidFill>
                            <a:schemeClr val="tx1"/>
                          </a:solidFill>
                          <a:latin typeface="+mn-lt"/>
                          <a:ea typeface="+mn-ea"/>
                          <a:cs typeface="+mn-cs"/>
                        </a:rPr>
                        <a:t>Role</a:t>
                      </a:r>
                      <a:endParaRPr lang="en-IN" sz="16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IN" sz="1600" b="1" i="0" u="none" strike="noStrike" kern="1200" baseline="0" dirty="0">
                          <a:solidFill>
                            <a:schemeClr val="tx1"/>
                          </a:solidFill>
                          <a:latin typeface="+mn-lt"/>
                          <a:ea typeface="+mn-ea"/>
                          <a:cs typeface="+mn-cs"/>
                        </a:rPr>
                        <a:t>Description</a:t>
                      </a:r>
                      <a:endParaRPr lang="en-IN" sz="16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81900380"/>
                  </a:ext>
                </a:extLst>
              </a:tr>
              <a:tr h="195148">
                <a:tc>
                  <a:txBody>
                    <a:bodyPr/>
                    <a:lstStyle/>
                    <a:p>
                      <a:pPr algn="l"/>
                      <a:r>
                        <a:rPr lang="en-IN" sz="1600" b="1" i="0" u="none" strike="noStrike" kern="1200" baseline="0" dirty="0">
                          <a:solidFill>
                            <a:schemeClr val="tx1"/>
                          </a:solidFill>
                          <a:latin typeface="+mn-lt"/>
                          <a:ea typeface="+mn-ea"/>
                          <a:cs typeface="+mn-cs"/>
                        </a:rPr>
                        <a:t>Interpersonal</a:t>
                      </a:r>
                      <a:endParaRPr lang="en-IN" sz="16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IN" sz="1600" dirty="0">
                          <a:solidFill>
                            <a:schemeClr val="bg1"/>
                          </a:solidFill>
                          <a:latin typeface="+mn-lt"/>
                        </a:rPr>
                        <a:t>Blank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8172828"/>
                  </a:ext>
                </a:extLst>
              </a:tr>
              <a:tr h="195148">
                <a:tc>
                  <a:txBody>
                    <a:bodyPr/>
                    <a:lstStyle/>
                    <a:p>
                      <a:pPr algn="l"/>
                      <a:r>
                        <a:rPr lang="en-IN" sz="1600" b="0" i="0" u="none" strike="noStrike" kern="1200" baseline="0" dirty="0">
                          <a:solidFill>
                            <a:schemeClr val="tx1"/>
                          </a:solidFill>
                          <a:latin typeface="+mn-lt"/>
                          <a:ea typeface="+mn-ea"/>
                          <a:cs typeface="+mn-cs"/>
                        </a:rPr>
                        <a:t>Figurehead</a:t>
                      </a:r>
                      <a:endParaRPr lang="en-IN" sz="16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r>
                        <a:rPr lang="en-US" sz="1600" b="0" i="0" u="none" strike="noStrike" kern="1200" baseline="0" dirty="0">
                          <a:solidFill>
                            <a:schemeClr val="tx1"/>
                          </a:solidFill>
                          <a:latin typeface="+mn-lt"/>
                          <a:ea typeface="+mn-ea"/>
                          <a:cs typeface="+mn-cs"/>
                        </a:rPr>
                        <a:t>Symbolic head; required to perform a number of routine duties of a legal or social nature</a:t>
                      </a:r>
                      <a:endParaRPr lang="en-IN" sz="1600" b="0" i="0" u="none" strike="noStrike" kern="1200" baseline="0" dirty="0">
                        <a:solidFill>
                          <a:schemeClr val="tx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25544450"/>
                  </a:ext>
                </a:extLst>
              </a:tr>
              <a:tr h="195148">
                <a:tc>
                  <a:txBody>
                    <a:bodyPr/>
                    <a:lstStyle/>
                    <a:p>
                      <a:pPr algn="l"/>
                      <a:r>
                        <a:rPr lang="en-IN" sz="1600" b="0" i="0" u="none" strike="noStrike" kern="1200" baseline="0">
                          <a:solidFill>
                            <a:schemeClr val="tx1"/>
                          </a:solidFill>
                          <a:latin typeface="+mn-lt"/>
                          <a:ea typeface="+mn-ea"/>
                          <a:cs typeface="+mn-cs"/>
                        </a:rPr>
                        <a:t>Leader</a:t>
                      </a:r>
                      <a:endParaRPr lang="en-IN" sz="16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600" b="0" i="0" u="none" strike="noStrike" baseline="0" dirty="0">
                          <a:latin typeface="+mn-lt"/>
                        </a:rPr>
                        <a:t>Responsible for the motivation and direction of employees</a:t>
                      </a:r>
                      <a:endParaRPr lang="en-IN" sz="16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528843"/>
                  </a:ext>
                </a:extLst>
              </a:tr>
              <a:tr h="195148">
                <a:tc>
                  <a:txBody>
                    <a:bodyPr/>
                    <a:lstStyle/>
                    <a:p>
                      <a:pPr algn="l"/>
                      <a:r>
                        <a:rPr lang="en-IN" sz="1600" b="0" i="0" u="none" strike="noStrike" kern="1200" baseline="0">
                          <a:solidFill>
                            <a:schemeClr val="tx1"/>
                          </a:solidFill>
                          <a:latin typeface="+mn-lt"/>
                          <a:ea typeface="+mn-ea"/>
                          <a:cs typeface="+mn-cs"/>
                        </a:rPr>
                        <a:t>Liaison</a:t>
                      </a:r>
                      <a:endParaRPr lang="en-IN" sz="16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600" b="0" i="0" u="none" strike="noStrike" baseline="0" dirty="0">
                          <a:latin typeface="+mn-lt"/>
                        </a:rPr>
                        <a:t>Maintains a network of outside contacts who provide favors and information</a:t>
                      </a:r>
                      <a:endParaRPr lang="en-IN" sz="16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82004535"/>
                  </a:ext>
                </a:extLst>
              </a:tr>
              <a:tr h="195148">
                <a:tc>
                  <a:txBody>
                    <a:bodyPr/>
                    <a:lstStyle/>
                    <a:p>
                      <a:pPr algn="l"/>
                      <a:r>
                        <a:rPr lang="en-IN" sz="1600" b="1" i="0" u="none" strike="noStrike" kern="1200" baseline="0" dirty="0">
                          <a:solidFill>
                            <a:schemeClr val="tx1"/>
                          </a:solidFill>
                          <a:latin typeface="+mn-lt"/>
                          <a:ea typeface="+mn-ea"/>
                          <a:cs typeface="+mn-cs"/>
                        </a:rPr>
                        <a:t>Informational</a:t>
                      </a:r>
                      <a:endParaRPr lang="en-IN" sz="16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600" dirty="0">
                          <a:solidFill>
                            <a:schemeClr val="bg1"/>
                          </a:solidFill>
                          <a:latin typeface="+mn-lt"/>
                        </a:rPr>
                        <a:t>Blank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07423936"/>
                  </a:ext>
                </a:extLst>
              </a:tr>
              <a:tr h="325246">
                <a:tc>
                  <a:txBody>
                    <a:bodyPr/>
                    <a:lstStyle/>
                    <a:p>
                      <a:pPr algn="l"/>
                      <a:r>
                        <a:rPr lang="en-US" sz="1600" b="0" i="0" u="none" strike="noStrike" baseline="0" dirty="0">
                          <a:latin typeface="FrutigerLTCom-Roman"/>
                        </a:rPr>
                        <a:t>Monitor</a:t>
                      </a:r>
                      <a:endParaRPr lang="en-IN" sz="16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600" b="0" i="0" u="none" strike="noStrike" baseline="0" dirty="0">
                          <a:latin typeface="FrutigerLTCom-Roman"/>
                        </a:rPr>
                        <a:t>Receives a wide variety of information; serves as nerve center of internal and external information of the organization</a:t>
                      </a:r>
                      <a:endParaRPr lang="en-IN" sz="16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22614727"/>
                  </a:ext>
                </a:extLst>
              </a:tr>
              <a:tr h="325246">
                <a:tc>
                  <a:txBody>
                    <a:bodyPr/>
                    <a:lstStyle/>
                    <a:p>
                      <a:pPr algn="l"/>
                      <a:r>
                        <a:rPr lang="en-US" sz="1600" b="0" i="0" u="none" strike="noStrike" baseline="0" dirty="0">
                          <a:latin typeface="FrutigerLTCom-Roman"/>
                        </a:rPr>
                        <a:t>Disseminator</a:t>
                      </a:r>
                      <a:endParaRPr lang="en-IN" sz="16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600" b="0" i="0" u="none" strike="noStrike" baseline="0" dirty="0">
                          <a:latin typeface="FrutigerLTCom-Roman"/>
                        </a:rPr>
                        <a:t>Transmits information received from outsiders or from other employees to members of the organization</a:t>
                      </a:r>
                      <a:endParaRPr lang="en-IN" sz="16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33112521"/>
                  </a:ext>
                </a:extLst>
              </a:tr>
            </a:tbl>
          </a:graphicData>
        </a:graphic>
      </p:graphicFrame>
      <p:sp>
        <p:nvSpPr>
          <p:cNvPr id="4" name="Slide Number Placeholder 3"/>
          <p:cNvSpPr>
            <a:spLocks noGrp="1"/>
          </p:cNvSpPr>
          <p:nvPr>
            <p:ph type="sldNum" sz="quarter" idx="12"/>
          </p:nvPr>
        </p:nvSpPr>
        <p:spPr/>
        <p:txBody>
          <a:bodyPr/>
          <a:lstStyle/>
          <a:p>
            <a:fld id="{200B2350-5261-4F5C-9DF5-EF0D264FC8D2}" type="slidenum">
              <a:rPr lang="en-US" smtClean="0"/>
              <a:pPr/>
              <a:t>5</a:t>
            </a:fld>
            <a:endParaRPr lang="en-US" dirty="0"/>
          </a:p>
        </p:txBody>
      </p:sp>
    </p:spTree>
    <p:extLst>
      <p:ext uri="{BB962C8B-B14F-4D97-AF65-F5344CB8AC3E}">
        <p14:creationId xmlns:p14="http://schemas.microsoft.com/office/powerpoint/2010/main" val="9103084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cs typeface="Arial Narrow"/>
              </a:rPr>
              <a:t>Describe the Manager’s Functions, Roles, and Skills </a:t>
            </a:r>
            <a:r>
              <a:rPr lang="en-US" sz="2000" b="0" dirty="0">
                <a:latin typeface="+mj-lt"/>
                <a:cs typeface="Arial Narrow"/>
              </a:rPr>
              <a:t>(3 of 4)</a:t>
            </a:r>
            <a:endParaRPr lang="en-US" sz="3600" dirty="0">
              <a:latin typeface="+mj-lt"/>
            </a:endParaRPr>
          </a:p>
        </p:txBody>
      </p:sp>
      <p:sp>
        <p:nvSpPr>
          <p:cNvPr id="4" name="Content Placeholder 3"/>
          <p:cNvSpPr>
            <a:spLocks noGrp="1"/>
          </p:cNvSpPr>
          <p:nvPr>
            <p:ph idx="1"/>
          </p:nvPr>
        </p:nvSpPr>
        <p:spPr>
          <a:xfrm>
            <a:off x="457200" y="1600201"/>
            <a:ext cx="3505200" cy="381000"/>
          </a:xfrm>
        </p:spPr>
        <p:txBody>
          <a:bodyPr/>
          <a:lstStyle/>
          <a:p>
            <a:pPr marL="0" indent="0">
              <a:buNone/>
            </a:pPr>
            <a:r>
              <a:rPr lang="en-IN" sz="2000" dirty="0"/>
              <a:t>[</a:t>
            </a:r>
            <a:r>
              <a:rPr lang="en-IN" sz="2000" b="1" dirty="0"/>
              <a:t>Exhibit 1-1 </a:t>
            </a:r>
            <a:r>
              <a:rPr lang="en-IN" sz="2000" dirty="0"/>
              <a:t>Continued]</a:t>
            </a:r>
          </a:p>
        </p:txBody>
      </p:sp>
      <p:graphicFrame>
        <p:nvGraphicFramePr>
          <p:cNvPr id="3" name="Table 2"/>
          <p:cNvGraphicFramePr>
            <a:graphicFrameLocks noGrp="1"/>
          </p:cNvGraphicFramePr>
          <p:nvPr>
            <p:extLst>
              <p:ext uri="{D42A27DB-BD31-4B8C-83A1-F6EECF244321}">
                <p14:modId xmlns:p14="http://schemas.microsoft.com/office/powerpoint/2010/main" val="1055773662"/>
              </p:ext>
            </p:extLst>
          </p:nvPr>
        </p:nvGraphicFramePr>
        <p:xfrm>
          <a:off x="457200" y="2209800"/>
          <a:ext cx="8153400" cy="3230880"/>
        </p:xfrm>
        <a:graphic>
          <a:graphicData uri="http://schemas.openxmlformats.org/drawingml/2006/table">
            <a:tbl>
              <a:tblPr firstRow="1" bandRow="1">
                <a:tableStyleId>{3B4B98B0-60AC-42C2-AFA5-B58CD77FA1E5}</a:tableStyleId>
              </a:tblPr>
              <a:tblGrid>
                <a:gridCol w="2151380">
                  <a:extLst>
                    <a:ext uri="{9D8B030D-6E8A-4147-A177-3AD203B41FA5}">
                      <a16:colId xmlns:a16="http://schemas.microsoft.com/office/drawing/2014/main" val="20000"/>
                    </a:ext>
                  </a:extLst>
                </a:gridCol>
                <a:gridCol w="6002020">
                  <a:extLst>
                    <a:ext uri="{9D8B030D-6E8A-4147-A177-3AD203B41FA5}">
                      <a16:colId xmlns:a16="http://schemas.microsoft.com/office/drawing/2014/main" val="20001"/>
                    </a:ext>
                  </a:extLst>
                </a:gridCol>
              </a:tblGrid>
              <a:tr h="325246">
                <a:tc>
                  <a:txBody>
                    <a:bodyPr/>
                    <a:lstStyle/>
                    <a:p>
                      <a:pPr algn="l"/>
                      <a:r>
                        <a:rPr lang="en-IN" sz="1600" b="1" i="0" u="none" strike="noStrike" kern="1200" baseline="0" dirty="0">
                          <a:solidFill>
                            <a:schemeClr val="tx1"/>
                          </a:solidFill>
                          <a:latin typeface="+mn-lt"/>
                          <a:ea typeface="+mn-ea"/>
                          <a:cs typeface="+mn-cs"/>
                        </a:rPr>
                        <a:t>Role</a:t>
                      </a:r>
                      <a:endParaRPr lang="en-IN" sz="16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IN" sz="1600" b="1" i="0" u="none" strike="noStrike" kern="1200" baseline="0" dirty="0">
                          <a:solidFill>
                            <a:schemeClr val="tx1"/>
                          </a:solidFill>
                          <a:latin typeface="+mn-lt"/>
                          <a:ea typeface="+mn-ea"/>
                          <a:cs typeface="+mn-cs"/>
                        </a:rPr>
                        <a:t>Description</a:t>
                      </a:r>
                      <a:endParaRPr lang="en-IN" sz="16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25246">
                <a:tc>
                  <a:txBody>
                    <a:bodyPr/>
                    <a:lstStyle/>
                    <a:p>
                      <a:pPr algn="l"/>
                      <a:r>
                        <a:rPr lang="en-US" sz="1600" b="0" i="0" u="none" strike="noStrike" kern="1200" baseline="0" dirty="0">
                          <a:solidFill>
                            <a:schemeClr val="tx1"/>
                          </a:solidFill>
                          <a:latin typeface="+mn-lt"/>
                          <a:ea typeface="+mn-ea"/>
                          <a:cs typeface="+mn-cs"/>
                        </a:rPr>
                        <a:t>Spokesperson</a:t>
                      </a:r>
                      <a:endParaRPr lang="en-IN" sz="16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600" b="0" i="0" u="none" strike="noStrike" baseline="0" dirty="0">
                          <a:latin typeface="+mn-lt"/>
                        </a:rPr>
                        <a:t>Transmits information to outsiders on organization’s plans, policies, actions, and results; serves as expert on organization’s industry</a:t>
                      </a:r>
                      <a:endParaRPr lang="en-IN" sz="16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25246">
                <a:tc>
                  <a:txBody>
                    <a:bodyPr/>
                    <a:lstStyle/>
                    <a:p>
                      <a:pPr algn="l"/>
                      <a:r>
                        <a:rPr lang="en-US" sz="1600" b="1" i="0" u="none" strike="noStrike" baseline="0" dirty="0">
                          <a:latin typeface="+mn-lt"/>
                        </a:rPr>
                        <a:t>Decisional</a:t>
                      </a:r>
                      <a:endParaRPr lang="en-IN" sz="16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600" b="0" i="0" u="none" strike="noStrike" baseline="0" dirty="0">
                          <a:latin typeface="+mn-lt"/>
                        </a:rPr>
                        <a:t>Searches organization and its environment for opportunities and initiates projects to bring about change</a:t>
                      </a:r>
                      <a:endParaRPr lang="en-IN" sz="16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95148">
                <a:tc>
                  <a:txBody>
                    <a:bodyPr/>
                    <a:lstStyle/>
                    <a:p>
                      <a:pPr algn="l"/>
                      <a:r>
                        <a:rPr lang="en-US" sz="1600" b="0" i="0" u="none" strike="noStrike" baseline="0" dirty="0">
                          <a:latin typeface="+mn-lt"/>
                        </a:rPr>
                        <a:t>Entrepreneur</a:t>
                      </a:r>
                      <a:endParaRPr lang="en-IN" sz="16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600" b="0" i="0" u="none" strike="noStrike" baseline="0" dirty="0">
                          <a:latin typeface="+mn-lt"/>
                        </a:rPr>
                        <a:t>Responsible for corrective action when organization faces important, unexpected disturbances</a:t>
                      </a:r>
                      <a:endParaRPr lang="en-IN" sz="16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195148">
                <a:tc>
                  <a:txBody>
                    <a:bodyPr/>
                    <a:lstStyle/>
                    <a:p>
                      <a:pPr algn="l"/>
                      <a:r>
                        <a:rPr lang="en-US" sz="1600" b="0" i="0" u="none" strike="noStrike" baseline="0" dirty="0">
                          <a:latin typeface="+mn-lt"/>
                        </a:rPr>
                        <a:t>Resource allocator</a:t>
                      </a:r>
                      <a:endParaRPr lang="en-IN" sz="16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600" b="0" i="0" u="none" strike="noStrike" baseline="0" dirty="0">
                          <a:latin typeface="+mn-lt"/>
                        </a:rPr>
                        <a:t>Makes or approves significant organizational decisions</a:t>
                      </a:r>
                      <a:endParaRPr lang="en-IN" sz="16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195148">
                <a:tc>
                  <a:txBody>
                    <a:bodyPr/>
                    <a:lstStyle/>
                    <a:p>
                      <a:pPr algn="l"/>
                      <a:r>
                        <a:rPr lang="en-US" sz="1600" b="0" i="0" u="none" strike="noStrike" baseline="0" dirty="0">
                          <a:latin typeface="+mn-lt"/>
                        </a:rPr>
                        <a:t>Negotiator</a:t>
                      </a:r>
                      <a:endParaRPr lang="en-IN" sz="16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600" b="0" i="0" u="none" strike="noStrike" baseline="0" dirty="0">
                          <a:latin typeface="+mn-lt"/>
                        </a:rPr>
                        <a:t>Responsible for representing the organization at major negotiations</a:t>
                      </a:r>
                      <a:endParaRPr lang="en-IN" sz="16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bl>
          </a:graphicData>
        </a:graphic>
      </p:graphicFrame>
      <p:sp>
        <p:nvSpPr>
          <p:cNvPr id="6" name="Content Placeholder 5"/>
          <p:cNvSpPr>
            <a:spLocks noGrp="1"/>
          </p:cNvSpPr>
          <p:nvPr>
            <p:ph idx="13"/>
          </p:nvPr>
        </p:nvSpPr>
        <p:spPr>
          <a:xfrm>
            <a:off x="457200" y="5715000"/>
            <a:ext cx="7962900" cy="455188"/>
          </a:xfrm>
        </p:spPr>
        <p:txBody>
          <a:bodyPr/>
          <a:lstStyle/>
          <a:p>
            <a:pPr marL="0" indent="0">
              <a:buNone/>
            </a:pPr>
            <a:r>
              <a:rPr lang="en-US" sz="1200" i="1" dirty="0"/>
              <a:t>Source: </a:t>
            </a:r>
            <a:r>
              <a:rPr lang="en-US" sz="1200" dirty="0"/>
              <a:t>H. </a:t>
            </a:r>
            <a:r>
              <a:rPr lang="en-US" sz="1200" dirty="0" err="1"/>
              <a:t>Mintzberg</a:t>
            </a:r>
            <a:r>
              <a:rPr lang="en-US" sz="1200" dirty="0"/>
              <a:t>, </a:t>
            </a:r>
            <a:r>
              <a:rPr lang="en-US" sz="1200" i="1" dirty="0"/>
              <a:t>The Nature of Managerial Work</a:t>
            </a:r>
            <a:r>
              <a:rPr lang="en-US" sz="1200" dirty="0"/>
              <a:t>, 1st ed., © 1973, pp. 92–93. Reprinted and electronically reproduced by permission of Pearson Education, Inc., New York, NY.</a:t>
            </a:r>
          </a:p>
        </p:txBody>
      </p:sp>
      <p:sp>
        <p:nvSpPr>
          <p:cNvPr id="5" name="Slide Number Placeholder 4"/>
          <p:cNvSpPr>
            <a:spLocks noGrp="1"/>
          </p:cNvSpPr>
          <p:nvPr>
            <p:ph type="sldNum" sz="quarter" idx="12"/>
          </p:nvPr>
        </p:nvSpPr>
        <p:spPr/>
        <p:txBody>
          <a:bodyPr/>
          <a:lstStyle/>
          <a:p>
            <a:fld id="{200B2350-5261-4F5C-9DF5-EF0D264FC8D2}" type="slidenum">
              <a:rPr lang="en-US" smtClean="0"/>
              <a:pPr/>
              <a:t>6</a:t>
            </a:fld>
            <a:endParaRPr lang="en-US" dirty="0"/>
          </a:p>
        </p:txBody>
      </p:sp>
    </p:spTree>
    <p:extLst>
      <p:ext uri="{BB962C8B-B14F-4D97-AF65-F5344CB8AC3E}">
        <p14:creationId xmlns:p14="http://schemas.microsoft.com/office/powerpoint/2010/main" val="33701125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cs typeface="Arial Narrow"/>
              </a:rPr>
              <a:t>Describe the Manager’s Functions, Roles, and Skills </a:t>
            </a:r>
            <a:r>
              <a:rPr lang="en-US" sz="2000" b="0" dirty="0">
                <a:latin typeface="+mj-lt"/>
                <a:cs typeface="Arial Narrow"/>
              </a:rPr>
              <a:t>(4 of 4)</a:t>
            </a:r>
            <a:endParaRPr lang="en-US" sz="3600" b="0" dirty="0">
              <a:latin typeface="+mj-lt"/>
            </a:endParaRPr>
          </a:p>
        </p:txBody>
      </p:sp>
      <p:sp>
        <p:nvSpPr>
          <p:cNvPr id="3" name="Content Placeholder 2"/>
          <p:cNvSpPr>
            <a:spLocks noGrp="1"/>
          </p:cNvSpPr>
          <p:nvPr>
            <p:ph idx="1"/>
          </p:nvPr>
        </p:nvSpPr>
        <p:spPr>
          <a:xfrm>
            <a:off x="457200" y="1600201"/>
            <a:ext cx="8229600" cy="4267200"/>
          </a:xfrm>
        </p:spPr>
        <p:txBody>
          <a:bodyPr/>
          <a:lstStyle/>
          <a:p>
            <a:pPr marL="256032" lvl="1" indent="-256032">
              <a:spcBef>
                <a:spcPts val="1500"/>
              </a:spcBef>
              <a:buFont typeface="Arial" panose="020B0604020202020204" pitchFamily="34" charset="0"/>
              <a:buChar char="•"/>
              <a:defRPr/>
            </a:pPr>
            <a:r>
              <a:rPr lang="en-US" sz="2400" dirty="0">
                <a:cs typeface="Arial"/>
              </a:rPr>
              <a:t>Management Skills</a:t>
            </a:r>
          </a:p>
          <a:p>
            <a:pPr marL="740664" lvl="2" indent="-283464">
              <a:buFont typeface="Arial" panose="020B0604020202020204" pitchFamily="34" charset="0"/>
              <a:buChar char="–"/>
              <a:defRPr/>
            </a:pPr>
            <a:r>
              <a:rPr lang="en-US" sz="2400" b="1" dirty="0">
                <a:cs typeface="Arial"/>
              </a:rPr>
              <a:t>Technical Skills </a:t>
            </a:r>
            <a:r>
              <a:rPr lang="en-US" sz="2400" dirty="0">
                <a:cs typeface="Arial"/>
              </a:rPr>
              <a:t>– the ability to apply specialized knowledge or expertise. All jobs require some specialized expertise, and many people develop their technical skills on the job.</a:t>
            </a:r>
          </a:p>
          <a:p>
            <a:pPr marL="740664" lvl="2" indent="-283464">
              <a:buFont typeface="Arial" panose="020B0604020202020204" pitchFamily="34" charset="0"/>
              <a:buChar char="–"/>
              <a:defRPr/>
            </a:pPr>
            <a:r>
              <a:rPr lang="en-US" sz="2400" b="1" dirty="0">
                <a:cs typeface="Arial"/>
              </a:rPr>
              <a:t>Human Skills </a:t>
            </a:r>
            <a:r>
              <a:rPr lang="en-US" sz="2400" dirty="0">
                <a:cs typeface="Arial"/>
              </a:rPr>
              <a:t>– the ability to work with, understand, and motivate other people.</a:t>
            </a:r>
          </a:p>
          <a:p>
            <a:pPr marL="740664" lvl="2" indent="-283464">
              <a:buFont typeface="Arial" panose="020B0604020202020204" pitchFamily="34" charset="0"/>
              <a:buChar char="–"/>
              <a:defRPr/>
            </a:pPr>
            <a:r>
              <a:rPr lang="en-US" sz="2400" b="1" dirty="0">
                <a:cs typeface="Arial"/>
              </a:rPr>
              <a:t>Conceptual Skills </a:t>
            </a:r>
            <a:r>
              <a:rPr lang="en-US" sz="2400" dirty="0">
                <a:cs typeface="Arial"/>
              </a:rPr>
              <a:t>– the mental ability to analyze and diagnose complex situations.</a:t>
            </a:r>
            <a:endParaRPr lang="en-US" sz="2400" dirty="0"/>
          </a:p>
        </p:txBody>
      </p:sp>
    </p:spTree>
    <p:extLst>
      <p:ext uri="{BB962C8B-B14F-4D97-AF65-F5344CB8AC3E}">
        <p14:creationId xmlns:p14="http://schemas.microsoft.com/office/powerpoint/2010/main" val="899136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76200" y="381000"/>
            <a:ext cx="8915400" cy="914400"/>
          </a:xfrm>
        </p:spPr>
        <p:txBody>
          <a:bodyPr/>
          <a:lstStyle/>
          <a:p>
            <a:pPr eaLnBrk="1" hangingPunct="1">
              <a:spcAft>
                <a:spcPct val="40000"/>
              </a:spcAft>
            </a:pPr>
            <a:r>
              <a:rPr lang="en-US" altLang="en-US" sz="3200" dirty="0"/>
              <a:t>Relationship of Skills to Management </a:t>
            </a:r>
            <a:r>
              <a:rPr lang="en-US" altLang="en-US" sz="2000" dirty="0"/>
              <a:t>(from Daft et al.)</a:t>
            </a:r>
          </a:p>
        </p:txBody>
      </p:sp>
      <p:sp>
        <p:nvSpPr>
          <p:cNvPr id="25603"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r>
              <a:rPr lang="en-US" altLang="en-US" sz="1400" b="1">
                <a:latin typeface="Tahoma" pitchFamily="34" charset="0"/>
              </a:rPr>
              <a:t>0</a:t>
            </a:r>
          </a:p>
        </p:txBody>
      </p:sp>
      <p:sp>
        <p:nvSpPr>
          <p:cNvPr id="25604" name="AutoShape 6"/>
          <p:cNvSpPr>
            <a:spLocks noChangeAspect="1" noChangeArrowheads="1" noTextEdit="1"/>
          </p:cNvSpPr>
          <p:nvPr/>
        </p:nvSpPr>
        <p:spPr bwMode="auto">
          <a:xfrm>
            <a:off x="490538" y="2506663"/>
            <a:ext cx="8162925" cy="184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IE"/>
          </a:p>
        </p:txBody>
      </p:sp>
      <p:pic>
        <p:nvPicPr>
          <p:cNvPr id="25605"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1000" y="1828799"/>
            <a:ext cx="8172450" cy="4191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6" name="Slide Number Placeholder 1"/>
          <p:cNvSpPr>
            <a:spLocks noGrp="1"/>
          </p:cNvSpPr>
          <p:nvPr>
            <p:ph type="sldNum" sz="quarter" idx="4294967295"/>
          </p:nvPr>
        </p:nvSpPr>
        <p:spPr>
          <a:xfrm>
            <a:off x="6553200" y="6245225"/>
            <a:ext cx="2286000" cy="4762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GB" altLang="en-US" sz="1400" dirty="0"/>
          </a:p>
        </p:txBody>
      </p:sp>
    </p:spTree>
    <p:custDataLst>
      <p:tags r:id="rId1"/>
    </p:custDataLst>
    <p:extLst>
      <p:ext uri="{BB962C8B-B14F-4D97-AF65-F5344CB8AC3E}">
        <p14:creationId xmlns:p14="http://schemas.microsoft.com/office/powerpoint/2010/main" val="20532574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cs typeface="Arial Narrow"/>
              </a:rPr>
              <a:t>Effective Versus Successful Managerial Activities</a:t>
            </a:r>
            <a:r>
              <a:rPr lang="en-US" sz="3600" b="0" dirty="0">
                <a:latin typeface="+mj-lt"/>
                <a:cs typeface="Arial Narrow"/>
              </a:rPr>
              <a:t> </a:t>
            </a:r>
            <a:r>
              <a:rPr lang="en-US" sz="2000" b="0" dirty="0">
                <a:latin typeface="+mj-lt"/>
                <a:cs typeface="Arial Narrow"/>
              </a:rPr>
              <a:t>(1 of 2)</a:t>
            </a:r>
            <a:endParaRPr lang="en-US" sz="2000" b="0" dirty="0">
              <a:latin typeface="+mj-lt"/>
            </a:endParaRPr>
          </a:p>
        </p:txBody>
      </p:sp>
      <p:sp>
        <p:nvSpPr>
          <p:cNvPr id="3" name="Content Placeholder 2"/>
          <p:cNvSpPr>
            <a:spLocks noGrp="1"/>
          </p:cNvSpPr>
          <p:nvPr>
            <p:ph idx="1"/>
          </p:nvPr>
        </p:nvSpPr>
        <p:spPr>
          <a:xfrm>
            <a:off x="457200" y="1600201"/>
            <a:ext cx="8229600" cy="2743200"/>
          </a:xfrm>
        </p:spPr>
        <p:txBody>
          <a:bodyPr/>
          <a:lstStyle/>
          <a:p>
            <a:pPr marL="256032" indent="-256032">
              <a:buSzPct val="100000"/>
              <a:defRPr/>
            </a:pPr>
            <a:r>
              <a:rPr lang="en-US" sz="2400" dirty="0">
                <a:cs typeface="Arial"/>
              </a:rPr>
              <a:t>Luthans and his associates found that all managers engage in four managerial activities:</a:t>
            </a:r>
          </a:p>
          <a:p>
            <a:pPr marL="740664" lvl="1" indent="-283464">
              <a:defRPr/>
            </a:pPr>
            <a:r>
              <a:rPr lang="en-US" sz="2400" dirty="0">
                <a:cs typeface="Arial"/>
              </a:rPr>
              <a:t>Traditional management</a:t>
            </a:r>
          </a:p>
          <a:p>
            <a:pPr marL="740664" lvl="1" indent="-283464">
              <a:defRPr/>
            </a:pPr>
            <a:r>
              <a:rPr lang="en-US" sz="2400" dirty="0">
                <a:cs typeface="Arial"/>
              </a:rPr>
              <a:t>Communication</a:t>
            </a:r>
          </a:p>
          <a:p>
            <a:pPr marL="740664" lvl="1" indent="-283464">
              <a:defRPr/>
            </a:pPr>
            <a:r>
              <a:rPr lang="en-US" sz="2400" dirty="0">
                <a:cs typeface="Arial"/>
              </a:rPr>
              <a:t>Human resource management</a:t>
            </a:r>
          </a:p>
          <a:p>
            <a:pPr marL="740664" lvl="1" indent="-283464">
              <a:defRPr/>
            </a:pPr>
            <a:r>
              <a:rPr lang="en-US" sz="2400" dirty="0">
                <a:cs typeface="Arial"/>
              </a:rPr>
              <a:t>Networking</a:t>
            </a:r>
            <a:endParaRPr lang="en-US" sz="2400" dirty="0"/>
          </a:p>
        </p:txBody>
      </p:sp>
    </p:spTree>
    <p:extLst>
      <p:ext uri="{BB962C8B-B14F-4D97-AF65-F5344CB8AC3E}">
        <p14:creationId xmlns:p14="http://schemas.microsoft.com/office/powerpoint/2010/main" val="235887272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4562515481e7ae28cdcd7ddf257587814515"/>
</p:tagLst>
</file>

<file path=ppt/tags/tag2.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heme/theme1.xml><?xml version="1.0" encoding="utf-8"?>
<a:theme xmlns:a="http://schemas.openxmlformats.org/drawingml/2006/main" name="508 Lecture">
  <a:themeElements>
    <a:clrScheme name="Custom 7">
      <a:dk1>
        <a:sysClr val="windowText" lastClr="000000"/>
      </a:dk1>
      <a:lt1>
        <a:sysClr val="window" lastClr="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2.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Horizon</Template>
  <TotalTime>0</TotalTime>
  <Words>5626</Words>
  <Application>Microsoft Office PowerPoint</Application>
  <PresentationFormat>On-screen Show (4:3)</PresentationFormat>
  <Paragraphs>377</Paragraphs>
  <Slides>44</Slides>
  <Notes>43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44</vt:i4>
      </vt:variant>
    </vt:vector>
  </HeadingPairs>
  <TitlesOfParts>
    <vt:vector size="51" baseType="lpstr">
      <vt:lpstr>Arial</vt:lpstr>
      <vt:lpstr>FrutigerLTCom-Roman</vt:lpstr>
      <vt:lpstr>Tahoma</vt:lpstr>
      <vt:lpstr>Times New Roman</vt:lpstr>
      <vt:lpstr>Verdana</vt:lpstr>
      <vt:lpstr>Wingdings</vt:lpstr>
      <vt:lpstr>508 Lecture</vt:lpstr>
      <vt:lpstr>Organizational Behavior</vt:lpstr>
      <vt:lpstr>Learning Objectives</vt:lpstr>
      <vt:lpstr>Demonstrate the Importance of Interpersonal Skills in the Workplace</vt:lpstr>
      <vt:lpstr>Describe the Manager’s Functions, Roles, and Skills (1 of 4)</vt:lpstr>
      <vt:lpstr>Describe the Manager’s Functions, Roles, and Skills (2 of 4)</vt:lpstr>
      <vt:lpstr>Describe the Manager’s Functions, Roles, and Skills (3 of 4)</vt:lpstr>
      <vt:lpstr>Describe the Manager’s Functions, Roles, and Skills (4 of 4)</vt:lpstr>
      <vt:lpstr>Relationship of Skills to Management (from Daft et al.)</vt:lpstr>
      <vt:lpstr>Effective Versus Successful Managerial Activities (1 of 2)</vt:lpstr>
      <vt:lpstr>Effective Versus Successful Managerial Activities (2 of 2)</vt:lpstr>
      <vt:lpstr>Define Organizational Behavior</vt:lpstr>
      <vt:lpstr>Complementing Intuition with Systematic Study</vt:lpstr>
      <vt:lpstr>Big Data</vt:lpstr>
      <vt:lpstr>Identify the Major Behavioral Science Disciplines That Contribute to OB (1 of 4)</vt:lpstr>
      <vt:lpstr>Identify the Major Behavioral Science Disciplines That Contribute to OB (2 of 4)</vt:lpstr>
      <vt:lpstr>Identify the Major Behavioral Science Disciplines That Contribute to OB (3 of 4)</vt:lpstr>
      <vt:lpstr>Identify the Major Behavioral Science Disciplines That Contribute to OB (4 of 4)</vt:lpstr>
      <vt:lpstr>Demonstrate Why Few Absolutes Apply to OB</vt:lpstr>
      <vt:lpstr>Identify the Challenges and Opportunities of OB Concepts (1 of 12)</vt:lpstr>
      <vt:lpstr>Identify the Challenges and Opportunities of OB Concepts (2 of 12)</vt:lpstr>
      <vt:lpstr>Identify the Challenges and Opportunities of OB Concepts (3 of 12) </vt:lpstr>
      <vt:lpstr>Identify the Challenges and Opportunities of OB Concepts (4 of 12)</vt:lpstr>
      <vt:lpstr>Identify the Challenges and Opportunities of OB Concepts (5 of 12) </vt:lpstr>
      <vt:lpstr>Identify the Challenges and Opportunities of OB Concepts (6 of 12)</vt:lpstr>
      <vt:lpstr>Identify the Challenges and Opportunities of OB Concepts (7 of 12)</vt:lpstr>
      <vt:lpstr>Identify the Challenges and Opportunities of OB Concepts (8 of 12)</vt:lpstr>
      <vt:lpstr>Identify the Challenges and Opportunities of OB Concepts (9 of 12)</vt:lpstr>
      <vt:lpstr>Identify the Challenges and Opportunities of OB Concepts (10 of 12)</vt:lpstr>
      <vt:lpstr>Identify the Challenges and Opportunities of OB Concepts (11 of 12)</vt:lpstr>
      <vt:lpstr>Identify the Challenges and Opportunities of OB Concepts (12 of 12)</vt:lpstr>
      <vt:lpstr>Three Levels of Analysis in This Text’s OB Model</vt:lpstr>
      <vt:lpstr>Three Levels of Analysis in This Book’s OB Model (1 of 3)</vt:lpstr>
      <vt:lpstr>Three Levels of Analysis in This Book’s OB Model (2 of 3) </vt:lpstr>
      <vt:lpstr>Three Levels of Analysis in This Book’s OB Model (3 of 3)</vt:lpstr>
      <vt:lpstr>Outcome Variables (1 of 6)</vt:lpstr>
      <vt:lpstr>Outcome Variables (2 of 6)</vt:lpstr>
      <vt:lpstr>Outcome Variables (3 of 6)</vt:lpstr>
      <vt:lpstr>Outcome Variables (4 of 6)</vt:lpstr>
      <vt:lpstr>Outcome Variables (5 of 6)</vt:lpstr>
      <vt:lpstr>Outcome Variables (6 of 6)</vt:lpstr>
      <vt:lpstr>The Plan of the Text</vt:lpstr>
      <vt:lpstr>Implications for Managers (1 of 2)</vt:lpstr>
      <vt:lpstr>Implications for Managers (2 of 2)</vt:lpstr>
      <vt:lpstr>Copyright</vt:lpstr>
    </vt:vector>
  </TitlesOfParts>
  <Company>Cenveo Publisher Services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Organizational Behavior, Eighteenth Edition</dc:title>
  <dc:subject>Chapter 1: What Is Organizational Behavior?</dc:subject>
  <dc:creator>Stephen P. Robbins and Timothy A. Judge</dc:creator>
  <cp:keywords>Organizational Behavior</cp:keywords>
  <cp:lastModifiedBy>Dermot Killen</cp:lastModifiedBy>
  <cp:revision>1279</cp:revision>
  <dcterms:created xsi:type="dcterms:W3CDTF">2014-07-14T20:04:21Z</dcterms:created>
  <dcterms:modified xsi:type="dcterms:W3CDTF">2021-07-26T09:17:20Z</dcterms:modified>
  <cp:category>Organizational Behavior</cp:category>
</cp:coreProperties>
</file>